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63" r:id="rId10"/>
    <p:sldId id="287" r:id="rId11"/>
    <p:sldId id="272" r:id="rId12"/>
    <p:sldId id="274" r:id="rId13"/>
    <p:sldId id="275" r:id="rId14"/>
    <p:sldId id="276" r:id="rId15"/>
    <p:sldId id="264" r:id="rId16"/>
    <p:sldId id="269" r:id="rId17"/>
    <p:sldId id="278" r:id="rId18"/>
    <p:sldId id="270" r:id="rId19"/>
    <p:sldId id="279" r:id="rId20"/>
    <p:sldId id="265" r:id="rId21"/>
    <p:sldId id="266" r:id="rId22"/>
    <p:sldId id="283" r:id="rId23"/>
    <p:sldId id="284" r:id="rId24"/>
    <p:sldId id="285" r:id="rId25"/>
    <p:sldId id="286" r:id="rId26"/>
    <p:sldId id="271" r:id="rId27"/>
    <p:sldId id="267" r:id="rId28"/>
    <p:sldId id="282" r:id="rId29"/>
    <p:sldId id="281" r:id="rId30"/>
    <p:sldId id="268" r:id="rId31"/>
    <p:sldId id="280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BC201: Advanced Statistics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Michail</a:t>
            </a:r>
            <a:r>
              <a:rPr lang="en-GB" dirty="0" smtClean="0"/>
              <a:t> </a:t>
            </a:r>
            <a:r>
              <a:rPr lang="en-GB" dirty="0" err="1" smtClean="0"/>
              <a:t>Tsagris</a:t>
            </a:r>
            <a:r>
              <a:rPr lang="en-GB" dirty="0" smtClean="0"/>
              <a:t> &amp; </a:t>
            </a:r>
            <a:r>
              <a:rPr lang="en-GB" dirty="0" err="1" smtClean="0"/>
              <a:t>Ioannis</a:t>
            </a:r>
            <a:r>
              <a:rPr lang="en-GB" dirty="0" smtClean="0"/>
              <a:t> </a:t>
            </a:r>
            <a:r>
              <a:rPr lang="en-GB" dirty="0" err="1" smtClean="0"/>
              <a:t>Tsamardinos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036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447800"/>
            <a:ext cx="7408333" cy="4678363"/>
          </a:xfrm>
        </p:spPr>
        <p:txBody>
          <a:bodyPr>
            <a:normAutofit fontScale="92500"/>
          </a:bodyPr>
          <a:lstStyle/>
          <a:p>
            <a:r>
              <a:rPr lang="en-GB" b="1" dirty="0" smtClean="0"/>
              <a:t>Proportions (percentages):</a:t>
            </a:r>
            <a:r>
              <a:rPr lang="en-GB" dirty="0" smtClean="0"/>
              <a:t> values between 0 and 1. </a:t>
            </a:r>
          </a:p>
          <a:p>
            <a:r>
              <a:rPr lang="en-GB" b="1" dirty="0" smtClean="0"/>
              <a:t>Compositional data:</a:t>
            </a:r>
            <a:r>
              <a:rPr lang="en-GB" dirty="0" smtClean="0"/>
              <a:t> vector of proportions which sum to 1. For example, (0.20, 0.40, 0.10, 0.30).</a:t>
            </a:r>
          </a:p>
          <a:p>
            <a:r>
              <a:rPr lang="en-GB" b="1" dirty="0" smtClean="0"/>
              <a:t>Circular data: </a:t>
            </a:r>
            <a:r>
              <a:rPr lang="en-GB" dirty="0" smtClean="0"/>
              <a:t>The measurements consist of angles from a reference line, 30</a:t>
            </a:r>
            <a:r>
              <a:rPr lang="en-GB" baseline="30000" dirty="0" smtClean="0"/>
              <a:t>0</a:t>
            </a:r>
            <a:r>
              <a:rPr lang="en-GB" dirty="0" smtClean="0"/>
              <a:t>, 45</a:t>
            </a:r>
            <a:r>
              <a:rPr lang="en-GB" baseline="30000" dirty="0" smtClean="0"/>
              <a:t>0</a:t>
            </a:r>
            <a:r>
              <a:rPr lang="en-GB" dirty="0" smtClean="0"/>
              <a:t>, 60</a:t>
            </a:r>
            <a:r>
              <a:rPr lang="en-GB" baseline="30000" dirty="0" smtClean="0"/>
              <a:t>0</a:t>
            </a:r>
            <a:r>
              <a:rPr lang="en-GB" dirty="0" smtClean="0"/>
              <a:t>.</a:t>
            </a:r>
            <a:endParaRPr lang="en-GB" b="1" dirty="0" smtClean="0"/>
          </a:p>
          <a:p>
            <a:r>
              <a:rPr lang="en-GB" b="1" dirty="0" smtClean="0"/>
              <a:t>Spherical data:</a:t>
            </a:r>
            <a:r>
              <a:rPr lang="en-GB" dirty="0" smtClean="0"/>
              <a:t> latitude and longitude. </a:t>
            </a:r>
          </a:p>
          <a:p>
            <a:r>
              <a:rPr lang="en-GB" b="1" dirty="0" smtClean="0"/>
              <a:t>Repeated measurements:</a:t>
            </a:r>
            <a:r>
              <a:rPr lang="en-GB" dirty="0" smtClean="0"/>
              <a:t> For the same subjects we measure the same characteristics multiple times.</a:t>
            </a:r>
            <a:endParaRPr lang="en-GB" b="1" dirty="0" smtClean="0"/>
          </a:p>
          <a:p>
            <a:r>
              <a:rPr lang="en-GB" b="1" dirty="0" smtClean="0"/>
              <a:t>Longitudinal or time course data:</a:t>
            </a:r>
            <a:r>
              <a:rPr lang="en-GB" dirty="0" smtClean="0"/>
              <a:t> Repeated measurements over time. Gene expressions is a good example. </a:t>
            </a:r>
          </a:p>
          <a:p>
            <a:r>
              <a:rPr lang="en-GB" b="1" dirty="0" smtClean="0"/>
              <a:t>Rankings: </a:t>
            </a:r>
            <a:r>
              <a:rPr lang="en-GB" dirty="0" smtClean="0"/>
              <a:t>For example, the final order of teams in a sport. </a:t>
            </a:r>
            <a:endParaRPr lang="en-GB" b="1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types of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987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These are two very important concepts and we must explore them further. </a:t>
            </a:r>
          </a:p>
          <a:p>
            <a:r>
              <a:rPr lang="en-GB" b="1" dirty="0" smtClean="0"/>
              <a:t>Sample</a:t>
            </a:r>
            <a:r>
              <a:rPr lang="en-GB" dirty="0" smtClean="0"/>
              <a:t>: A small set of values coming from a larger set (population), a collection of units. </a:t>
            </a:r>
          </a:p>
          <a:p>
            <a:r>
              <a:rPr lang="en-GB" dirty="0" smtClean="0"/>
              <a:t>The sample is used to make inference about the whole population. </a:t>
            </a:r>
          </a:p>
          <a:p>
            <a:r>
              <a:rPr lang="en-GB" dirty="0" smtClean="0"/>
              <a:t>Why sample and not population? Because sampling is much cheaper and easier to collect than population and many times the only feasible thing to do.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 and sample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166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Population types</a:t>
            </a:r>
          </a:p>
          <a:p>
            <a:r>
              <a:rPr lang="en-GB" b="1" dirty="0" smtClean="0"/>
              <a:t>Target population: the population of interest.</a:t>
            </a:r>
          </a:p>
          <a:p>
            <a:r>
              <a:rPr lang="en-GB" b="1" dirty="0" smtClean="0"/>
              <a:t>Frame population:</a:t>
            </a:r>
            <a:r>
              <a:rPr lang="en-GB" dirty="0" smtClean="0"/>
              <a:t> a </a:t>
            </a:r>
            <a:r>
              <a:rPr lang="en-GB" dirty="0"/>
              <a:t>list of </a:t>
            </a:r>
            <a:r>
              <a:rPr lang="en-GB" dirty="0" smtClean="0"/>
              <a:t>sampling units </a:t>
            </a:r>
            <a:r>
              <a:rPr lang="en-GB" dirty="0"/>
              <a:t>to choose from, or a map in case of geographical </a:t>
            </a:r>
            <a:r>
              <a:rPr lang="en-GB" dirty="0" smtClean="0"/>
              <a:t>coverage problems</a:t>
            </a:r>
            <a:r>
              <a:rPr lang="en-GB" dirty="0"/>
              <a:t>. The target and the frame </a:t>
            </a:r>
            <a:r>
              <a:rPr lang="en-GB" dirty="0" smtClean="0"/>
              <a:t>populations often </a:t>
            </a:r>
            <a:r>
              <a:rPr lang="en-GB" dirty="0"/>
              <a:t>do not </a:t>
            </a:r>
            <a:r>
              <a:rPr lang="en-GB" dirty="0" smtClean="0"/>
              <a:t>exactly coincide</a:t>
            </a:r>
            <a:r>
              <a:rPr lang="en-GB" dirty="0"/>
              <a:t>. </a:t>
            </a:r>
            <a:endParaRPr lang="el-GR" dirty="0" smtClean="0"/>
          </a:p>
          <a:p>
            <a:r>
              <a:rPr lang="en-GB" b="1" dirty="0" smtClean="0"/>
              <a:t>Survey </a:t>
            </a:r>
            <a:r>
              <a:rPr lang="en-GB" b="1" dirty="0"/>
              <a:t>population</a:t>
            </a:r>
            <a:r>
              <a:rPr lang="en-GB" dirty="0"/>
              <a:t>, which </a:t>
            </a:r>
            <a:r>
              <a:rPr lang="en-GB" dirty="0" smtClean="0"/>
              <a:t>consists of </a:t>
            </a:r>
            <a:r>
              <a:rPr lang="en-GB" dirty="0"/>
              <a:t>the units that one could select in case of a </a:t>
            </a:r>
            <a:r>
              <a:rPr lang="en-GB" dirty="0" smtClean="0"/>
              <a:t>100% sampling.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Population and sample</a:t>
            </a:r>
          </a:p>
        </p:txBody>
      </p:sp>
    </p:spTree>
    <p:extLst>
      <p:ext uri="{BB962C8B-B14F-4D97-AF65-F5344CB8AC3E}">
        <p14:creationId xmlns:p14="http://schemas.microsoft.com/office/powerpoint/2010/main" val="4279911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 and sample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020533"/>
            <a:ext cx="2957513" cy="3170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2870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Target population</a:t>
            </a:r>
            <a:r>
              <a:rPr lang="en-GB" dirty="0" smtClean="0"/>
              <a:t>: Young students of biology departments in Greece (regardless of year of study). </a:t>
            </a:r>
          </a:p>
          <a:p>
            <a:r>
              <a:rPr lang="en-GB" b="1" dirty="0" smtClean="0"/>
              <a:t>Survey population</a:t>
            </a:r>
            <a:r>
              <a:rPr lang="en-GB" dirty="0" smtClean="0"/>
              <a:t>: All university students in Greece.</a:t>
            </a:r>
          </a:p>
          <a:p>
            <a:r>
              <a:rPr lang="en-GB" b="1" dirty="0" smtClean="0"/>
              <a:t>Sample</a:t>
            </a:r>
            <a:r>
              <a:rPr lang="en-GB" dirty="0" smtClean="0"/>
              <a:t>: Some students from some biology departments in Greece. </a:t>
            </a:r>
          </a:p>
          <a:p>
            <a:r>
              <a:rPr lang="en-GB" dirty="0" smtClean="0"/>
              <a:t>The conclusions are for the biology students only, not any student in general, not for children, not for working or retired people.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 and sample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670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In observational studies there are 4 basic sampling techniques: </a:t>
            </a:r>
          </a:p>
          <a:p>
            <a:r>
              <a:rPr lang="en-GB" b="1" dirty="0" smtClean="0"/>
              <a:t>Random sampling</a:t>
            </a:r>
            <a:r>
              <a:rPr lang="en-GB" dirty="0" smtClean="0"/>
              <a:t>: collect blood samples from random people.</a:t>
            </a:r>
          </a:p>
          <a:p>
            <a:r>
              <a:rPr lang="en-GB" b="1" dirty="0" smtClean="0"/>
              <a:t>Stratified random sampling</a:t>
            </a:r>
            <a:r>
              <a:rPr lang="en-GB" dirty="0" smtClean="0"/>
              <a:t>: divide the city into blocks and collect the same information from random people at each block.</a:t>
            </a:r>
          </a:p>
          <a:p>
            <a:r>
              <a:rPr lang="en-GB" b="1" dirty="0" smtClean="0"/>
              <a:t>Systematic sampling</a:t>
            </a:r>
            <a:r>
              <a:rPr lang="en-GB" dirty="0" smtClean="0"/>
              <a:t>: </a:t>
            </a:r>
            <a:r>
              <a:rPr lang="en-GB" dirty="0"/>
              <a:t>c</a:t>
            </a:r>
            <a:r>
              <a:rPr lang="en-GB" dirty="0" smtClean="0"/>
              <a:t>ollect this information from the 1</a:t>
            </a:r>
            <a:r>
              <a:rPr lang="en-GB" baseline="30000" dirty="0" smtClean="0"/>
              <a:t>st</a:t>
            </a:r>
            <a:r>
              <a:rPr lang="en-GB" dirty="0" smtClean="0"/>
              <a:t>, 11</a:t>
            </a:r>
            <a:r>
              <a:rPr lang="en-GB" baseline="30000" dirty="0" smtClean="0"/>
              <a:t>th</a:t>
            </a:r>
            <a:r>
              <a:rPr lang="en-GB" dirty="0" smtClean="0"/>
              <a:t>, 21</a:t>
            </a:r>
            <a:r>
              <a:rPr lang="en-GB" baseline="30000" dirty="0" smtClean="0"/>
              <a:t>st</a:t>
            </a:r>
            <a:r>
              <a:rPr lang="en-GB" dirty="0" smtClean="0"/>
              <a:t>, 31</a:t>
            </a:r>
            <a:r>
              <a:rPr lang="en-GB" baseline="30000" dirty="0" smtClean="0"/>
              <a:t>st</a:t>
            </a:r>
            <a:r>
              <a:rPr lang="en-GB" dirty="0" smtClean="0"/>
              <a:t> and so on, person.</a:t>
            </a:r>
          </a:p>
          <a:p>
            <a:r>
              <a:rPr lang="en-GB" b="1" dirty="0" smtClean="0"/>
              <a:t>Cluster sampling</a:t>
            </a:r>
            <a:r>
              <a:rPr lang="en-GB" dirty="0" smtClean="0"/>
              <a:t>: choose a </a:t>
            </a:r>
            <a:r>
              <a:rPr lang="en-GB" smtClean="0"/>
              <a:t>few neighbourhoods </a:t>
            </a:r>
            <a:r>
              <a:rPr lang="en-GB" dirty="0" smtClean="0"/>
              <a:t>from the city at random and ask all the people in the blocks. 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Sampling techniques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765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Quantitative data</a:t>
            </a:r>
            <a:r>
              <a:rPr lang="en-GB" dirty="0" smtClean="0"/>
              <a:t>.</a:t>
            </a:r>
          </a:p>
          <a:p>
            <a:r>
              <a:rPr lang="en-GB" dirty="0" smtClean="0"/>
              <a:t>Mean, median, first and third quartile, minimum, maximum, range, variance and standard deviation, coefficient of variation. </a:t>
            </a:r>
          </a:p>
          <a:p>
            <a:endParaRPr lang="en-GB" dirty="0" smtClean="0"/>
          </a:p>
          <a:p>
            <a:r>
              <a:rPr lang="en-GB" b="1" dirty="0" smtClean="0"/>
              <a:t>Qualitative data</a:t>
            </a:r>
            <a:r>
              <a:rPr lang="en-GB" dirty="0" smtClean="0"/>
              <a:t>. </a:t>
            </a:r>
          </a:p>
          <a:p>
            <a:r>
              <a:rPr lang="en-GB" dirty="0" smtClean="0"/>
              <a:t>Percentages, modal value (most frequent value).</a:t>
            </a:r>
          </a:p>
          <a:p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statistics for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23250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 smtClean="0"/>
              <a:t>Median</a:t>
            </a:r>
            <a:r>
              <a:rPr lang="en-GB" dirty="0" smtClean="0"/>
              <a:t>: Sort the data from minimum to maximum and take the (middle) number that splits the numbers in half.</a:t>
            </a:r>
          </a:p>
          <a:p>
            <a:r>
              <a:rPr lang="en-GB" dirty="0" smtClean="0"/>
              <a:t>First </a:t>
            </a:r>
            <a:r>
              <a:rPr lang="en-GB" dirty="0" err="1" smtClean="0"/>
              <a:t>quantile</a:t>
            </a:r>
            <a:r>
              <a:rPr lang="en-GB" dirty="0" smtClean="0"/>
              <a:t>: the number which splits the data in 25%-75%. </a:t>
            </a:r>
          </a:p>
          <a:p>
            <a:r>
              <a:rPr lang="en-GB" dirty="0" smtClean="0"/>
              <a:t>Third </a:t>
            </a:r>
            <a:r>
              <a:rPr lang="en-GB" dirty="0" err="1" smtClean="0"/>
              <a:t>quantile</a:t>
            </a:r>
            <a:r>
              <a:rPr lang="en-GB" dirty="0" smtClean="0"/>
              <a:t>:</a:t>
            </a:r>
            <a:r>
              <a:rPr lang="en-GB" dirty="0"/>
              <a:t> the number which splits the data in </a:t>
            </a:r>
            <a:r>
              <a:rPr lang="en-GB" dirty="0" smtClean="0"/>
              <a:t>75%-25</a:t>
            </a:r>
            <a:r>
              <a:rPr lang="en-GB" dirty="0"/>
              <a:t>%.</a:t>
            </a:r>
            <a:r>
              <a:rPr lang="en-GB" dirty="0" smtClean="0"/>
              <a:t> </a:t>
            </a:r>
          </a:p>
          <a:p>
            <a:r>
              <a:rPr lang="en-GB" b="1" dirty="0" smtClean="0"/>
              <a:t>Median</a:t>
            </a:r>
            <a:r>
              <a:rPr lang="en-GB" dirty="0" smtClean="0"/>
              <a:t> is hence the second </a:t>
            </a:r>
            <a:r>
              <a:rPr lang="en-GB" dirty="0" err="1" smtClean="0"/>
              <a:t>quantile</a:t>
            </a:r>
            <a:r>
              <a:rPr lang="en-GB" dirty="0" smtClean="0"/>
              <a:t>.</a:t>
            </a:r>
          </a:p>
          <a:p>
            <a:r>
              <a:rPr lang="en-GB" dirty="0" smtClean="0"/>
              <a:t>Range is defined as maximum – minimum.</a:t>
            </a:r>
          </a:p>
          <a:p>
            <a:r>
              <a:rPr lang="en-GB" dirty="0" smtClean="0"/>
              <a:t>The </a:t>
            </a:r>
            <a:r>
              <a:rPr lang="en-GB" b="1" dirty="0" smtClean="0"/>
              <a:t>variance </a:t>
            </a:r>
            <a:r>
              <a:rPr lang="en-GB" dirty="0" smtClean="0"/>
              <a:t>and hence the </a:t>
            </a:r>
            <a:r>
              <a:rPr lang="en-GB" b="1" dirty="0" smtClean="0"/>
              <a:t>standard deviation </a:t>
            </a:r>
            <a:r>
              <a:rPr lang="en-GB" dirty="0" smtClean="0"/>
              <a:t>show how spread the data are.</a:t>
            </a:r>
          </a:p>
          <a:p>
            <a:r>
              <a:rPr lang="en-GB" dirty="0" smtClean="0"/>
              <a:t>Coefficient of variation is the ratio of the standard deviation to the absolute value of the mean. It shows the heterogeneity of the data.</a:t>
            </a:r>
          </a:p>
          <a:p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statistics for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7629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GB" dirty="0" smtClean="0"/>
                  <a:t>x </a:t>
                </a:r>
                <a:r>
                  <a:rPr lang="en-GB" dirty="0"/>
                  <a:t>= 1, 2, 3, 4, 5, 6, 7, 8, 9, 10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b="1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b="1" i="1"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en-GB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1+…+10</m:t>
                        </m:r>
                      </m:num>
                      <m:den>
                        <m:r>
                          <a:rPr lang="en-GB" i="1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en-GB" i="1">
                        <a:latin typeface="Cambria Math"/>
                      </a:rPr>
                      <m:t>=</m:t>
                    </m:r>
                  </m:oMath>
                </a14:m>
                <a:r>
                  <a:rPr lang="en-GB" dirty="0" smtClean="0"/>
                  <a:t> </a:t>
                </a:r>
                <a:r>
                  <a:rPr lang="en-GB" dirty="0"/>
                  <a:t>5.5    </a:t>
                </a:r>
                <a:r>
                  <a:rPr lang="en-GB" dirty="0" smtClean="0"/>
                  <a:t>       </a:t>
                </a:r>
                <a:r>
                  <a:rPr lang="en-GB" b="1" dirty="0" smtClean="0"/>
                  <a:t>med</a:t>
                </a:r>
                <a:r>
                  <a:rPr lang="en-GB" dirty="0" smtClean="0"/>
                  <a:t> </a:t>
                </a:r>
                <a:r>
                  <a:rPr lang="en-GB" dirty="0"/>
                  <a:t>= </a:t>
                </a:r>
                <a:r>
                  <a:rPr lang="en-GB" dirty="0" smtClean="0"/>
                  <a:t>5.5</a:t>
                </a:r>
              </a:p>
              <a:p>
                <a:r>
                  <a:rPr lang="en-GB" b="1" dirty="0" smtClean="0"/>
                  <a:t>min</a:t>
                </a:r>
                <a:r>
                  <a:rPr lang="en-GB" dirty="0" smtClean="0"/>
                  <a:t> = 1,        </a:t>
                </a:r>
                <a:r>
                  <a:rPr lang="en-GB" b="1" dirty="0" smtClean="0"/>
                  <a:t>max</a:t>
                </a:r>
                <a:r>
                  <a:rPr lang="en-GB" dirty="0" smtClean="0"/>
                  <a:t> = 10,          </a:t>
                </a:r>
                <a:r>
                  <a:rPr lang="en-GB" b="1" dirty="0" smtClean="0"/>
                  <a:t>R</a:t>
                </a:r>
                <a:r>
                  <a:rPr lang="en-GB" dirty="0" smtClean="0"/>
                  <a:t> = 10 - 1 = 9</a:t>
                </a:r>
                <a:endParaRPr lang="en-GB" dirty="0"/>
              </a:p>
              <a:p>
                <a:r>
                  <a:rPr lang="en-GB" b="1" dirty="0" smtClean="0"/>
                  <a:t>Q</a:t>
                </a:r>
                <a:r>
                  <a:rPr lang="en-GB" b="1" baseline="-25000" dirty="0" smtClean="0"/>
                  <a:t>1</a:t>
                </a:r>
                <a:r>
                  <a:rPr lang="en-GB" dirty="0" smtClean="0"/>
                  <a:t> = 3.25,      </a:t>
                </a:r>
                <a:r>
                  <a:rPr lang="en-GB" b="1" dirty="0" smtClean="0"/>
                  <a:t> Q</a:t>
                </a:r>
                <a:r>
                  <a:rPr lang="en-GB" b="1" baseline="-25000" dirty="0" smtClean="0"/>
                  <a:t>3</a:t>
                </a:r>
                <a:r>
                  <a:rPr lang="en-GB" b="1" dirty="0" smtClean="0"/>
                  <a:t> </a:t>
                </a:r>
                <a:r>
                  <a:rPr lang="en-GB" dirty="0"/>
                  <a:t>= </a:t>
                </a:r>
                <a:r>
                  <a:rPr lang="en-GB" dirty="0" smtClean="0"/>
                  <a:t>7.75,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1" i="1" smtClean="0">
                            <a:latin typeface="Cambria Math"/>
                          </a:rPr>
                          <m:t>𝒔</m:t>
                        </m:r>
                      </m:e>
                      <m:sup>
                        <m:r>
                          <a:rPr lang="en-GB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GB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b="0" i="1" smtClean="0">
                            <a:latin typeface="Cambria Math"/>
                          </a:rPr>
                          <m:t>𝑖</m:t>
                        </m:r>
                        <m:r>
                          <a:rPr lang="en-GB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GB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−</m:t>
                                        </m:r>
                                      </m:sub>
                                    </m:sSub>
                                    <m:acc>
                                      <m:accPr>
                                        <m:chr m:val="̅"/>
                                        <m:ctrlPr>
                                          <a:rPr lang="en-GB" i="1"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GB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</m:d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−1</m:t>
                            </m:r>
                          </m:den>
                        </m:f>
                      </m:e>
                    </m:nary>
                    <m:r>
                      <a:rPr lang="en-GB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1−5.5</m:t>
                                </m:r>
                              </m:e>
                            </m:d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 …+</m:t>
                        </m:r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  <m:r>
                                  <a:rPr lang="en-GB" i="1">
                                    <a:latin typeface="Cambria Math"/>
                                  </a:rPr>
                                  <m:t>−5.5</m:t>
                                </m:r>
                              </m:e>
                            </m:d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10−1</m:t>
                        </m:r>
                      </m:den>
                    </m:f>
                  </m:oMath>
                </a14:m>
                <a:r>
                  <a:rPr lang="en-GB" baseline="30000" dirty="0" smtClean="0"/>
                  <a:t> = 9.167</a:t>
                </a:r>
              </a:p>
              <a:p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𝒔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GB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GB" b="0" i="1" smtClean="0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/>
                          </a:rPr>
                          <m:t>9.167</m:t>
                        </m:r>
                      </m:e>
                    </m:rad>
                    <m:r>
                      <a:rPr lang="en-GB" b="0" i="1" smtClean="0">
                        <a:latin typeface="Cambria Math"/>
                      </a:rPr>
                      <m:t>=3.028.</m:t>
                    </m:r>
                  </m:oMath>
                </a14:m>
                <a:endParaRPr lang="en-GB" dirty="0" smtClean="0"/>
              </a:p>
              <a:p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𝒄𝒗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𝑠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den>
                    </m:f>
                    <m:r>
                      <a:rPr lang="en-GB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3.028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5.5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=0.55</m:t>
                    </m:r>
                  </m:oMath>
                </a14:m>
                <a:r>
                  <a:rPr lang="en-GB" dirty="0" smtClean="0"/>
                  <a:t> or 55%. 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70" t="-2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with continuous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1318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55% males and 45% females. </a:t>
            </a:r>
          </a:p>
          <a:p>
            <a:r>
              <a:rPr lang="en-GB" dirty="0" smtClean="0"/>
              <a:t>60% healthy and 40% unhealthy patients. </a:t>
            </a:r>
          </a:p>
          <a:p>
            <a:endParaRPr lang="en-GB" dirty="0" smtClean="0"/>
          </a:p>
          <a:p>
            <a:r>
              <a:rPr lang="en-GB" dirty="0" smtClean="0"/>
              <a:t>10% low-weight babies, 60% normal weight babies and 30% overweight babies. </a:t>
            </a:r>
          </a:p>
          <a:p>
            <a:r>
              <a:rPr lang="en-GB" dirty="0" smtClean="0"/>
              <a:t>The </a:t>
            </a:r>
            <a:r>
              <a:rPr lang="en-GB" b="1" dirty="0" smtClean="0"/>
              <a:t>most frequent </a:t>
            </a:r>
            <a:r>
              <a:rPr lang="en-GB" dirty="0" smtClean="0"/>
              <a:t>case of baby weights is the normal-weight one. 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with categorical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6262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dirty="0" smtClean="0"/>
                  <a:t>Statistics in some is extraction of decisions under uncertainty, i.e. tries to quantify uncertainty.</a:t>
                </a:r>
              </a:p>
              <a:p>
                <a:endParaRPr lang="en-GB" dirty="0" smtClean="0"/>
              </a:p>
              <a:p>
                <a:r>
                  <a:rPr lang="en-GB" dirty="0" smtClean="0"/>
                  <a:t>Shall I take an umbrella with me today?</a:t>
                </a:r>
              </a:p>
              <a:p>
                <a:r>
                  <a:rPr lang="en-GB" dirty="0" smtClean="0"/>
                  <a:t>Shall I buy the airplane ticket now or wait a few days?</a:t>
                </a:r>
              </a:p>
              <a:p>
                <a:r>
                  <a:rPr lang="en-GB" dirty="0" smtClean="0"/>
                  <a:t>A simple analysis of the Challenger’s previous tests would have shown that in low temperatures, the aircraft explodes. That day, the temperature was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0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𝑜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.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3504" r="-18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statistics?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194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 smtClean="0"/>
              <a:t>Quantitative variables</a:t>
            </a:r>
          </a:p>
          <a:p>
            <a:r>
              <a:rPr lang="en-GB" dirty="0" smtClean="0"/>
              <a:t>Histogram (one variable), scatter plot (pairs of variables), box plot, one or more variables, dot plot. </a:t>
            </a:r>
          </a:p>
          <a:p>
            <a:r>
              <a:rPr lang="en-GB" b="1" dirty="0" smtClean="0"/>
              <a:t>Qualitative variables</a:t>
            </a:r>
          </a:p>
          <a:p>
            <a:r>
              <a:rPr lang="en-GB" dirty="0" smtClean="0"/>
              <a:t>Bar chart (one or two variables), pie chart (one variable).</a:t>
            </a:r>
          </a:p>
          <a:p>
            <a:r>
              <a:rPr lang="en-GB" dirty="0" smtClean="0"/>
              <a:t>Tables of frequencies for one, two or three variables.</a:t>
            </a:r>
          </a:p>
          <a:p>
            <a:r>
              <a:rPr lang="en-GB" b="1" dirty="0" smtClean="0"/>
              <a:t>Mixtures of both</a:t>
            </a:r>
          </a:p>
          <a:p>
            <a:r>
              <a:rPr lang="en-GB" dirty="0" smtClean="0"/>
              <a:t>Scatter plot(one or two continuous and one categorical), histogram (two or more continuous, indicated by a categorical one), box plot (one continuous and one categorical). 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Graphical representation of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6230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95800" y="2590800"/>
            <a:ext cx="3456368" cy="345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Histogram and box plot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90800"/>
            <a:ext cx="32004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49281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447800"/>
            <a:ext cx="7408333" cy="4678363"/>
          </a:xfrm>
        </p:spPr>
        <p:txBody>
          <a:bodyPr/>
          <a:lstStyle/>
          <a:p>
            <a:r>
              <a:rPr lang="en-GB" dirty="0" smtClean="0"/>
              <a:t>Symmetric distribution: mean  = median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Histogram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057399"/>
            <a:ext cx="4114800" cy="364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20911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447800"/>
            <a:ext cx="7408333" cy="4678363"/>
          </a:xfrm>
        </p:spPr>
        <p:txBody>
          <a:bodyPr/>
          <a:lstStyle/>
          <a:p>
            <a:r>
              <a:rPr lang="en-GB" dirty="0" smtClean="0"/>
              <a:t>Right skewed : median (red) &lt; mean (black)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Histogram</a:t>
            </a:r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057400"/>
            <a:ext cx="3962400" cy="395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32849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447800"/>
            <a:ext cx="7408333" cy="4678363"/>
          </a:xfrm>
        </p:spPr>
        <p:txBody>
          <a:bodyPr/>
          <a:lstStyle/>
          <a:p>
            <a:r>
              <a:rPr lang="en-GB" dirty="0" smtClean="0"/>
              <a:t> Left skewed : median (red) &gt; mean (black)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Histogram</a:t>
            </a:r>
            <a:endParaRPr lang="en-GB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286000"/>
            <a:ext cx="3810000" cy="3804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62498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057400"/>
            <a:ext cx="7408333" cy="40687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Histogram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514600"/>
            <a:ext cx="3581967" cy="357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34434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9839430"/>
              </p:ext>
            </p:extLst>
          </p:nvPr>
        </p:nvGraphicFramePr>
        <p:xfrm>
          <a:off x="3048000" y="3429000"/>
          <a:ext cx="2639060" cy="14311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6843"/>
                <a:gridCol w="527157"/>
                <a:gridCol w="533400"/>
                <a:gridCol w="581660"/>
              </a:tblGrid>
              <a:tr h="304800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Gender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57200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Male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Female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458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Cancer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Yes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458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No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5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Tables for categorical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09926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Bar and pie chart</a:t>
            </a:r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760453"/>
            <a:ext cx="314325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743200"/>
            <a:ext cx="314325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863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828800"/>
            <a:ext cx="7408333" cy="42973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Pie chart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209800"/>
            <a:ext cx="3657600" cy="3652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03938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4033" y="1981200"/>
            <a:ext cx="7666567" cy="4572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Bar chart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667000"/>
            <a:ext cx="3657600" cy="3652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857159"/>
            <a:ext cx="3276714" cy="327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230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Given a sample of observations we want to draw some conclusions about the population. </a:t>
            </a:r>
          </a:p>
          <a:p>
            <a:r>
              <a:rPr lang="en-GB" dirty="0" smtClean="0"/>
              <a:t>Gallup surveys is the most known example related to the terms </a:t>
            </a:r>
            <a:r>
              <a:rPr lang="en-GB" b="1" dirty="0" smtClean="0"/>
              <a:t>sample</a:t>
            </a:r>
            <a:r>
              <a:rPr lang="en-GB" dirty="0" smtClean="0"/>
              <a:t> and </a:t>
            </a:r>
            <a:r>
              <a:rPr lang="en-GB" b="1" dirty="0" smtClean="0"/>
              <a:t>statistics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statistics?	</a:t>
            </a:r>
          </a:p>
        </p:txBody>
      </p:sp>
    </p:spTree>
    <p:extLst>
      <p:ext uri="{BB962C8B-B14F-4D97-AF65-F5344CB8AC3E}">
        <p14:creationId xmlns:p14="http://schemas.microsoft.com/office/powerpoint/2010/main" val="29388087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133600"/>
            <a:ext cx="7408333" cy="39925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Scatter plot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55" y="2362200"/>
            <a:ext cx="314325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676" y="2331522"/>
            <a:ext cx="3171825" cy="331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318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81200"/>
            <a:ext cx="7408333" cy="4144963"/>
          </a:xfrm>
        </p:spPr>
        <p:txBody>
          <a:bodyPr/>
          <a:lstStyle/>
          <a:p>
            <a:r>
              <a:rPr lang="en-GB" dirty="0" smtClean="0"/>
              <a:t>Gene expressions over time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course data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9" y="2438400"/>
            <a:ext cx="4576763" cy="4168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6917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Medicine, biology, pharmaceuticals, computer science, sports, psychology, sociology, marketing, chemistry, physics, </a:t>
            </a:r>
            <a:r>
              <a:rPr lang="en-GB" dirty="0" err="1" smtClean="0"/>
              <a:t>archaeometry</a:t>
            </a:r>
            <a:r>
              <a:rPr lang="en-GB" dirty="0" smtClean="0"/>
              <a:t>, linguistics, army, real estate, political sciences, ecology, forensics.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can statistics be applied?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4379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We need data, measurements, observed quantities. </a:t>
            </a:r>
          </a:p>
          <a:p>
            <a:r>
              <a:rPr lang="en-GB" dirty="0" smtClean="0"/>
              <a:t>We need to do a survey, design a study or experiment in order to get data. </a:t>
            </a:r>
          </a:p>
          <a:p>
            <a:r>
              <a:rPr lang="en-GB" dirty="0" smtClean="0"/>
              <a:t>Two main directions: </a:t>
            </a:r>
          </a:p>
          <a:p>
            <a:r>
              <a:rPr lang="en-GB" b="1" dirty="0" smtClean="0"/>
              <a:t>Observational</a:t>
            </a:r>
            <a:r>
              <a:rPr lang="en-GB" dirty="0" smtClean="0"/>
              <a:t> studies: Simply record the quantities of interest, have no effect on the data, watcher, spectator.   </a:t>
            </a:r>
          </a:p>
          <a:p>
            <a:r>
              <a:rPr lang="en-GB" b="1" dirty="0" smtClean="0"/>
              <a:t>Experimental</a:t>
            </a:r>
            <a:r>
              <a:rPr lang="en-GB" dirty="0" smtClean="0"/>
              <a:t> studies: Control some parameters, have effect on how the data are gathered.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we need to do statistics?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7134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 smtClean="0"/>
              <a:t>Descriptive surveys</a:t>
            </a:r>
            <a:r>
              <a:rPr lang="en-GB" dirty="0" smtClean="0"/>
              <a:t>, simply report some summary statistics. </a:t>
            </a:r>
          </a:p>
          <a:p>
            <a:r>
              <a:rPr lang="en-GB" b="1" dirty="0" smtClean="0"/>
              <a:t>Analytical studies</a:t>
            </a:r>
            <a:r>
              <a:rPr lang="en-GB" dirty="0" smtClean="0"/>
              <a:t>, extract information and draw conclusions.</a:t>
            </a:r>
          </a:p>
          <a:p>
            <a:r>
              <a:rPr lang="en-GB" b="1" dirty="0" smtClean="0"/>
              <a:t>Cohort</a:t>
            </a:r>
            <a:r>
              <a:rPr lang="en-GB" dirty="0" smtClean="0"/>
              <a:t>, prospective, longitudinal, follow-up studies where the data are measured through time.</a:t>
            </a:r>
          </a:p>
          <a:p>
            <a:r>
              <a:rPr lang="en-GB" dirty="0" err="1" smtClean="0"/>
              <a:t>Restrospective</a:t>
            </a:r>
            <a:r>
              <a:rPr lang="en-GB" dirty="0" smtClean="0"/>
              <a:t> studies, </a:t>
            </a:r>
            <a:r>
              <a:rPr lang="en-GB" b="1" dirty="0" smtClean="0"/>
              <a:t>case control studies</a:t>
            </a:r>
            <a:r>
              <a:rPr lang="en-GB" dirty="0" smtClean="0"/>
              <a:t>, matched pairs.</a:t>
            </a:r>
          </a:p>
          <a:p>
            <a:r>
              <a:rPr lang="en-GB" dirty="0" smtClean="0"/>
              <a:t>Cross-sectional studies.</a:t>
            </a:r>
          </a:p>
          <a:p>
            <a:r>
              <a:rPr lang="en-GB" dirty="0" smtClean="0"/>
              <a:t>(Complete) Randomised experiments.</a:t>
            </a:r>
          </a:p>
          <a:p>
            <a:r>
              <a:rPr lang="en-GB" dirty="0" smtClean="0"/>
              <a:t>Single or double blind clinical trials.</a:t>
            </a:r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studies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8295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variables are defined as </a:t>
            </a:r>
            <a:r>
              <a:rPr lang="en-GB" b="1" dirty="0" smtClean="0"/>
              <a:t>quantitative</a:t>
            </a:r>
            <a:r>
              <a:rPr lang="en-GB" dirty="0" smtClean="0"/>
              <a:t>, numerical, and </a:t>
            </a:r>
            <a:r>
              <a:rPr lang="en-GB" b="1" dirty="0" err="1" smtClean="0"/>
              <a:t>qualititative</a:t>
            </a:r>
            <a:r>
              <a:rPr lang="en-GB" dirty="0" smtClean="0"/>
              <a:t>, categorical. </a:t>
            </a:r>
          </a:p>
          <a:p>
            <a:r>
              <a:rPr lang="en-GB" b="1" dirty="0" smtClean="0"/>
              <a:t>Quantitative</a:t>
            </a:r>
            <a:r>
              <a:rPr lang="en-GB" dirty="0" smtClean="0"/>
              <a:t> variables are numbers, where mathematical operations (e.g. summation, </a:t>
            </a:r>
            <a:r>
              <a:rPr lang="en-GB" dirty="0"/>
              <a:t>multiplication</a:t>
            </a:r>
            <a:r>
              <a:rPr lang="en-GB" dirty="0" smtClean="0"/>
              <a:t>) make sense. </a:t>
            </a:r>
          </a:p>
          <a:p>
            <a:r>
              <a:rPr lang="en-GB" b="1" dirty="0" smtClean="0"/>
              <a:t>Qualitative</a:t>
            </a:r>
            <a:r>
              <a:rPr lang="en-GB" dirty="0" smtClean="0"/>
              <a:t> variables do not accept mathematical operations per se. </a:t>
            </a:r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Measurements, quantities of interest, data, </a:t>
            </a:r>
            <a:r>
              <a:rPr lang="en-GB" b="1" dirty="0" smtClean="0"/>
              <a:t>variables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308437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Continuous</a:t>
            </a:r>
            <a:r>
              <a:rPr lang="en-GB" dirty="0" smtClean="0"/>
              <a:t> data: age, weight, height, </a:t>
            </a:r>
            <a:r>
              <a:rPr lang="en-GB" dirty="0" err="1" smtClean="0"/>
              <a:t>bmi</a:t>
            </a:r>
            <a:r>
              <a:rPr lang="en-GB" dirty="0" smtClean="0"/>
              <a:t> index, cholesterol and glucose levels, gene expressions.</a:t>
            </a:r>
          </a:p>
          <a:p>
            <a:r>
              <a:rPr lang="en-GB" b="1" dirty="0" smtClean="0"/>
              <a:t>Discrete</a:t>
            </a:r>
            <a:r>
              <a:rPr lang="en-GB" dirty="0" smtClean="0"/>
              <a:t> data: Age, number of white or red blood cells, number of children, number of daily admittances in a hospital.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Quantitative variables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6318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Nominal</a:t>
            </a:r>
            <a:r>
              <a:rPr lang="en-GB" dirty="0" smtClean="0"/>
              <a:t> valued: blood type (A, B, 0, AB), gender (Male, Female), race (Black, White, Asian, Mixed), smoking (Yes, No)</a:t>
            </a:r>
          </a:p>
          <a:p>
            <a:r>
              <a:rPr lang="en-GB" b="1" dirty="0" smtClean="0"/>
              <a:t>Ordinal</a:t>
            </a:r>
            <a:r>
              <a:rPr lang="en-GB" dirty="0" smtClean="0"/>
              <a:t> valued: satisfaction level, (dissatisfied, neutral, satisfied), classes of birth weight (low, normal, high). 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Qualitative or categorical variables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8546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220</TotalTime>
  <Words>1359</Words>
  <Application>Microsoft Office PowerPoint</Application>
  <PresentationFormat>On-screen Show (4:3)</PresentationFormat>
  <Paragraphs>129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Waveform</vt:lpstr>
      <vt:lpstr>BC201: Advanced Statistics</vt:lpstr>
      <vt:lpstr>What is statistics? </vt:lpstr>
      <vt:lpstr>What is statistics? </vt:lpstr>
      <vt:lpstr>Where can statistics be applied?</vt:lpstr>
      <vt:lpstr>What do we need to do statistics?</vt:lpstr>
      <vt:lpstr>Types of studies</vt:lpstr>
      <vt:lpstr>Measurements, quantities of interest, data, variables</vt:lpstr>
      <vt:lpstr>Quantitative variables</vt:lpstr>
      <vt:lpstr>Qualitative or categorical variables</vt:lpstr>
      <vt:lpstr>Other types of data</vt:lpstr>
      <vt:lpstr>Population and sample</vt:lpstr>
      <vt:lpstr>Population and sample</vt:lpstr>
      <vt:lpstr>Population and sample</vt:lpstr>
      <vt:lpstr>Population and sample</vt:lpstr>
      <vt:lpstr>Sampling techniques</vt:lpstr>
      <vt:lpstr>Summary statistics for data</vt:lpstr>
      <vt:lpstr>Summary statistics for data</vt:lpstr>
      <vt:lpstr>Example with continuous data</vt:lpstr>
      <vt:lpstr>Example with categorical data</vt:lpstr>
      <vt:lpstr>Graphical representation of data</vt:lpstr>
      <vt:lpstr>Histogram and box plot</vt:lpstr>
      <vt:lpstr>Histogram</vt:lpstr>
      <vt:lpstr>Histogram</vt:lpstr>
      <vt:lpstr>Histogram</vt:lpstr>
      <vt:lpstr>Histogram</vt:lpstr>
      <vt:lpstr>Tables for categorical data</vt:lpstr>
      <vt:lpstr>Bar and pie chart</vt:lpstr>
      <vt:lpstr>Pie chart</vt:lpstr>
      <vt:lpstr>Bar chart</vt:lpstr>
      <vt:lpstr>Scatter plot</vt:lpstr>
      <vt:lpstr>Time course data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BC201: Advanced Statistics</dc:title>
  <dc:creator>user</dc:creator>
  <cp:lastModifiedBy>user</cp:lastModifiedBy>
  <cp:revision>97</cp:revision>
  <dcterms:created xsi:type="dcterms:W3CDTF">2006-08-16T00:00:00Z</dcterms:created>
  <dcterms:modified xsi:type="dcterms:W3CDTF">2017-03-07T08:19:14Z</dcterms:modified>
</cp:coreProperties>
</file>