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9" r:id="rId5"/>
    <p:sldId id="263" r:id="rId6"/>
    <p:sldId id="270" r:id="rId7"/>
    <p:sldId id="259" r:id="rId8"/>
    <p:sldId id="260" r:id="rId9"/>
    <p:sldId id="264" r:id="rId10"/>
    <p:sldId id="261" r:id="rId11"/>
    <p:sldId id="265" r:id="rId12"/>
    <p:sldId id="262" r:id="rId13"/>
    <p:sldId id="273" r:id="rId14"/>
    <p:sldId id="267" r:id="rId15"/>
    <p:sldId id="268" r:id="rId16"/>
    <p:sldId id="271" r:id="rId17"/>
    <p:sldId id="274" r:id="rId18"/>
    <p:sldId id="272" r:id="rId19"/>
    <p:sldId id="275" r:id="rId20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66" autoAdjust="0"/>
    <p:restoredTop sz="92446" autoAdjust="0"/>
  </p:normalViewPr>
  <p:slideViewPr>
    <p:cSldViewPr snapToGrid="0">
      <p:cViewPr varScale="1">
        <p:scale>
          <a:sx n="106" d="100"/>
          <a:sy n="106" d="100"/>
        </p:scale>
        <p:origin x="6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24570-C859-46C8-AC4A-61541667F874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BF5E7-C371-4AE1-9E0B-2A937DB91FC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6081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BF5E7-C371-4AE1-9E0B-2A937DB91FCD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8373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BF5E7-C371-4AE1-9E0B-2A937DB91FCD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6230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318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7649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1723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295400"/>
            <a:ext cx="5384800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384800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160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51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101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8533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047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85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367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042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59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297E3-1397-44C8-8CA3-8FABA2F9FB63}" type="datetimeFigureOut">
              <a:rPr lang="el-GR" smtClean="0"/>
              <a:t>6/6/2017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123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Swis721 BlkCn BT" panose="020B0806030502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pnas.org/content/102/43/15545.abstrac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oftware.broadinstitute.org/gsea/doc/GSEAUserGuideFrame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Functional Analysis</a:t>
            </a:r>
            <a:endParaRPr lang="el-G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GB" dirty="0"/>
              <a:t>Introduction to R for Bioinformatics</a:t>
            </a:r>
          </a:p>
          <a:p>
            <a:pPr algn="l"/>
            <a:endParaRPr lang="en-GB" dirty="0"/>
          </a:p>
          <a:p>
            <a:pPr algn="r"/>
            <a:endParaRPr lang="en-GB" sz="1800" dirty="0"/>
          </a:p>
          <a:p>
            <a:pPr algn="l"/>
            <a:r>
              <a:rPr lang="en-GB" sz="1800" dirty="0"/>
              <a:t>Vincenzo Lagani</a:t>
            </a:r>
            <a:endParaRPr lang="el-GR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0249" r="26601"/>
          <a:stretch/>
        </p:blipFill>
        <p:spPr>
          <a:xfrm>
            <a:off x="9134475" y="3829050"/>
            <a:ext cx="2057586" cy="242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691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E57B8-8844-4150-8693-3F0C9E68A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type of test: differences in distributions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0FEDF5-2613-4B3F-8108-386911D3AE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/>
              <a:lstStyle/>
              <a:p>
                <a:r>
                  <a:rPr lang="en-US" dirty="0"/>
                  <a:t>The null hypothesis under study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𝑎𝑏𝑠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𝑎𝑏𝑠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∖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In other words, we check if the statistic values in the pathway is on average as high as the statistic values on all remaining genes</a:t>
                </a:r>
              </a:p>
              <a:p>
                <a:endParaRPr lang="en-US" dirty="0"/>
              </a:p>
              <a:p>
                <a:r>
                  <a:rPr lang="en-US" dirty="0"/>
                  <a:t>This second type of test does not require the specification of a significance threshold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0FEDF5-2613-4B3F-8108-386911D3AE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>
                <a:blip r:embed="rId2"/>
                <a:stretch>
                  <a:fillRect l="-1043" r="-870" b="-14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7158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8A589-B144-4412-9831-7547FD3CD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in distributions and directionality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33B133-07C8-4779-84A4-2938C1881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Deregulated pathways are identified by using the absolute values of the statistics: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𝑎𝑏𝑠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𝑎𝑏𝑠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∖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U</a:t>
                </a:r>
                <a:r>
                  <a:rPr lang="en-GB" dirty="0"/>
                  <a:t>p and down-regulated pathway are identified by using the real values of the statistics and a suitable alternative hypothesis:</a:t>
                </a:r>
              </a:p>
              <a:p>
                <a:pPr lvl="1"/>
                <a:r>
                  <a:rPr lang="en-US" dirty="0"/>
                  <a:t>Upregulation: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∖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GB" dirty="0"/>
              </a:p>
              <a:p>
                <a:pPr lvl="1"/>
                <a:r>
                  <a:rPr lang="en-US" dirty="0"/>
                  <a:t>Downregulation: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∖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33B133-07C8-4779-84A4-2938C1881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401" r="-9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5741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E1AA5-8BF5-4618-820E-92E8EB7BF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type of test: Gene Set Enrichment Analysis (GSEA)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5D383D-B161-4309-B466-DCB05CBCB4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GSEA approach was introduced by </a:t>
                </a:r>
                <a:r>
                  <a:rPr lang="en-GB" dirty="0"/>
                  <a:t>Subramanian et a., PNAS 2005 (</a:t>
                </a:r>
                <a:r>
                  <a:rPr lang="en-GB" dirty="0">
                    <a:hlinkClick r:id="rId2"/>
                  </a:rPr>
                  <a:t>www.pnas.org/content/102/43/15545.abstract</a:t>
                </a:r>
                <a:r>
                  <a:rPr lang="en-GB" dirty="0"/>
                  <a:t>).</a:t>
                </a:r>
              </a:p>
              <a:p>
                <a:endParaRPr lang="en-GB" dirty="0"/>
              </a:p>
              <a:p>
                <a:r>
                  <a:rPr lang="en-GB" dirty="0"/>
                  <a:t>The main steps of the algorithm are as follow:</a:t>
                </a:r>
              </a:p>
              <a:p>
                <a:pPr lvl="1"/>
                <a:r>
                  <a:rPr lang="en-US" dirty="0"/>
                  <a:t>Or</a:t>
                </a:r>
                <a:r>
                  <a:rPr lang="en-GB" dirty="0"/>
                  <a:t>der the statistics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dirty="0"/>
                  <a:t> in descending order. Initialize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lvl="1"/>
                <a:r>
                  <a:rPr lang="en-US" dirty="0"/>
                  <a:t>Iterate over the statistics starting from the highest one. For each iteration </a:t>
                </a:r>
                <a:r>
                  <a:rPr lang="en-US" i="1" dirty="0" err="1"/>
                  <a:t>i</a:t>
                </a:r>
                <a:r>
                  <a:rPr lang="en-US" dirty="0"/>
                  <a:t>,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dirty="0"/>
                  <a:t>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r>
                  <a:rPr lang="en-GB" dirty="0"/>
                  <a:t>. Otherwise,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dirty="0"/>
                  <a:t>.</a:t>
                </a:r>
              </a:p>
              <a:p>
                <a:pPr lvl="1"/>
                <a:r>
                  <a:rPr lang="en-US" dirty="0"/>
                  <a:t>The enrichment score (ES) is the maximum absolute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dirty="0"/>
              </a:p>
              <a:p>
                <a:pPr lvl="1"/>
                <a:r>
                  <a:rPr lang="en-US" dirty="0"/>
                  <a:t>ES</a:t>
                </a:r>
                <a:r>
                  <a:rPr lang="en-GB" dirty="0"/>
                  <a:t> statistical significance is computed through permutations.</a:t>
                </a: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5D383D-B161-4309-B466-DCB05CBCB4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1401" b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2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D43A5-BD48-4AC0-891B-AC71A07C3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GSEA: graphical interpretation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874FE-2D28-4577-8427-A08616AF1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4210" y="1792586"/>
            <a:ext cx="3359590" cy="4357215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GSEA documentation:</a:t>
            </a:r>
          </a:p>
          <a:p>
            <a:endParaRPr lang="en-GB" dirty="0"/>
          </a:p>
          <a:p>
            <a:r>
              <a:rPr lang="en-GB" dirty="0">
                <a:hlinkClick r:id="rId3"/>
              </a:rPr>
              <a:t>http://software.broadinstitute.org/gsea/doc/GSEAUserGuideFrame.html</a:t>
            </a:r>
            <a:endParaRPr lang="en-GB" dirty="0"/>
          </a:p>
          <a:p>
            <a:endParaRPr lang="en-GB" dirty="0"/>
          </a:p>
        </p:txBody>
      </p:sp>
      <p:pic>
        <p:nvPicPr>
          <p:cNvPr id="1026" name="Picture 2" descr="http://software.broadinstitute.org/gsea/doc/ug_images/anl-enrichment-geneset-plot-annotated.gif">
            <a:extLst>
              <a:ext uri="{FF2B5EF4-FFF2-40B4-BE49-F238E27FC236}">
                <a16:creationId xmlns:a16="http://schemas.microsoft.com/office/drawing/2014/main" id="{10EC106B-67C0-4DF2-8749-BAFAEFEF15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29" b="9684"/>
          <a:stretch/>
        </p:blipFill>
        <p:spPr bwMode="auto">
          <a:xfrm>
            <a:off x="226337" y="1296457"/>
            <a:ext cx="7582099" cy="529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487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DB95B-4551-4FEF-9996-21395E90D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GSEA and directionality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BEC32-2828-43A1-A167-81E781324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the absolute values of the statistics will identify deregulated pathways</a:t>
            </a:r>
          </a:p>
          <a:p>
            <a:endParaRPr lang="en-US" dirty="0"/>
          </a:p>
          <a:p>
            <a:r>
              <a:rPr lang="en-US" dirty="0"/>
              <a:t>Using the actual values of the statistics will identify up and down deregulated pathways</a:t>
            </a:r>
          </a:p>
          <a:p>
            <a:pPr lvl="1"/>
            <a:r>
              <a:rPr lang="en-US" dirty="0"/>
              <a:t>Actual values: up-regulated pathways</a:t>
            </a:r>
          </a:p>
          <a:p>
            <a:pPr lvl="1"/>
            <a:r>
              <a:rPr lang="en-US" dirty="0"/>
              <a:t>-1 * actual values: down-regulated pathways </a:t>
            </a:r>
          </a:p>
        </p:txBody>
      </p:sp>
    </p:spTree>
    <p:extLst>
      <p:ext uri="{BB962C8B-B14F-4D97-AF65-F5344CB8AC3E}">
        <p14:creationId xmlns:p14="http://schemas.microsoft.com/office/powerpoint/2010/main" val="1991701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EAD0C-61DE-408B-9C40-E63A2B3E6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line databases for gene set definition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688FE-5B20-4F96-9EED-38D1B95C8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several on-line databases offering pathways definition</a:t>
            </a:r>
          </a:p>
          <a:p>
            <a:endParaRPr lang="en-US" dirty="0"/>
          </a:p>
          <a:p>
            <a:r>
              <a:rPr lang="en-US" dirty="0"/>
              <a:t>We will see two of them: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KEGG (</a:t>
            </a:r>
            <a:r>
              <a:rPr lang="en-GB" dirty="0"/>
              <a:t>Kyoto </a:t>
            </a:r>
            <a:r>
              <a:rPr lang="en-GB" dirty="0" err="1"/>
              <a:t>Encyclopedia</a:t>
            </a:r>
            <a:r>
              <a:rPr lang="en-GB" dirty="0"/>
              <a:t> of Genes and Genomes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GO (Gene Ontology)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486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47B9B-7072-41EE-AB6B-139E4E809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KEGG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81B48-4C37-418E-B6E6-C3E9468F4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KEGG is a collection of manually curated pathways, started in 1995 in the Kyoto University</a:t>
            </a:r>
          </a:p>
          <a:p>
            <a:r>
              <a:rPr lang="en-US" dirty="0"/>
              <a:t>It contains information about hundreds of pathways differentiated for species</a:t>
            </a:r>
          </a:p>
          <a:p>
            <a:r>
              <a:rPr lang="en-US" dirty="0"/>
              <a:t>For humans: 319 pathways, differentiated among:</a:t>
            </a:r>
          </a:p>
          <a:p>
            <a:pPr lvl="1"/>
            <a:r>
              <a:rPr lang="en-US" dirty="0"/>
              <a:t>Metabolism</a:t>
            </a:r>
          </a:p>
          <a:p>
            <a:pPr lvl="1"/>
            <a:r>
              <a:rPr lang="en-US" dirty="0"/>
              <a:t>Genetic Information Processing</a:t>
            </a:r>
          </a:p>
          <a:p>
            <a:pPr lvl="1"/>
            <a:r>
              <a:rPr lang="en-US" dirty="0"/>
              <a:t>Environmental Information Processing</a:t>
            </a:r>
          </a:p>
          <a:p>
            <a:pPr lvl="1"/>
            <a:r>
              <a:rPr lang="en-US" dirty="0"/>
              <a:t>Cellular Processes</a:t>
            </a:r>
          </a:p>
          <a:p>
            <a:pPr lvl="1"/>
            <a:r>
              <a:rPr lang="en-US" dirty="0"/>
              <a:t>Organismal Systems</a:t>
            </a:r>
          </a:p>
          <a:p>
            <a:pPr lvl="1"/>
            <a:r>
              <a:rPr lang="en-US" dirty="0"/>
              <a:t>Human Diseases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039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37A0E-7444-466B-B6FA-34E22851C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Apoptosis in KEGG</a:t>
            </a:r>
            <a:endParaRPr lang="en-GB" dirty="0"/>
          </a:p>
        </p:txBody>
      </p:sp>
      <p:pic>
        <p:nvPicPr>
          <p:cNvPr id="2050" name="Picture 2" descr="http://www.genome.jp/kegg/pathway/hsa/hsa04210.png">
            <a:extLst>
              <a:ext uri="{FF2B5EF4-FFF2-40B4-BE49-F238E27FC236}">
                <a16:creationId xmlns:a16="http://schemas.microsoft.com/office/drawing/2014/main" id="{01F16157-B0DC-4ADE-BD50-D4980F2F7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119" y="1409103"/>
            <a:ext cx="8130641" cy="536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484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4499B-B66F-4571-8EDA-017531CAC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 Ontology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6AB4F-3072-46C7-ADB5-D709942AF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 is an initiative whose main aim is to encode biological knowledge in a machine-readable form</a:t>
            </a:r>
          </a:p>
          <a:p>
            <a:r>
              <a:rPr lang="en-US" dirty="0"/>
              <a:t>Currently, the main contribution of the GO initiative is the creation of three major ontologies:</a:t>
            </a:r>
          </a:p>
          <a:p>
            <a:pPr lvl="1"/>
            <a:r>
              <a:rPr lang="en-GB" dirty="0"/>
              <a:t>cellular component: this ontology represent cell parts of a cell and extracellular environments;</a:t>
            </a:r>
          </a:p>
          <a:p>
            <a:pPr lvl="1"/>
            <a:r>
              <a:rPr lang="en-GB" dirty="0"/>
              <a:t>molecular function:  activities of gene product at the molecular level, such as binding or catalysis;</a:t>
            </a:r>
          </a:p>
          <a:p>
            <a:pPr lvl="1"/>
            <a:r>
              <a:rPr lang="en-GB" dirty="0"/>
              <a:t>biological process: the coordinated actions of set of genes</a:t>
            </a:r>
          </a:p>
        </p:txBody>
      </p:sp>
    </p:spTree>
    <p:extLst>
      <p:ext uri="{BB962C8B-B14F-4D97-AF65-F5344CB8AC3E}">
        <p14:creationId xmlns:p14="http://schemas.microsoft.com/office/powerpoint/2010/main" val="3493845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B205C-DC22-48D8-9330-BA72C0AE9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 structure</a:t>
            </a:r>
            <a:endParaRPr lang="en-GB" dirty="0"/>
          </a:p>
        </p:txBody>
      </p:sp>
      <p:pic>
        <p:nvPicPr>
          <p:cNvPr id="4098" name="Picture 2" descr="diag-ontology-graph.gif">
            <a:extLst>
              <a:ext uri="{FF2B5EF4-FFF2-40B4-BE49-F238E27FC236}">
                <a16:creationId xmlns:a16="http://schemas.microsoft.com/office/drawing/2014/main" id="{AE0C6118-9227-41E8-AF9B-E6090AB71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7" y="1545549"/>
            <a:ext cx="8658225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4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Motivational example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5DD883E-1F7D-4977-8F43-C774BF4CE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During an experiment is it found that overexpressing the </a:t>
            </a:r>
            <a:r>
              <a:rPr lang="en-US" dirty="0" err="1"/>
              <a:t>Ikaros</a:t>
            </a:r>
            <a:r>
              <a:rPr lang="en-US" dirty="0"/>
              <a:t> transcript factor in T-cells deregulates 10 genes out of the 138 belonging to the KEGG Apoptosis pathway</a:t>
            </a:r>
          </a:p>
          <a:p>
            <a:endParaRPr lang="en-US" dirty="0"/>
          </a:p>
          <a:p>
            <a:r>
              <a:rPr lang="en-US" dirty="0"/>
              <a:t>Question 1: is the apoptosis pathway affected by </a:t>
            </a:r>
            <a:r>
              <a:rPr lang="en-US" dirty="0" err="1"/>
              <a:t>Ikaros</a:t>
            </a:r>
            <a:r>
              <a:rPr lang="en-US" dirty="0"/>
              <a:t> overexpression?</a:t>
            </a:r>
          </a:p>
          <a:p>
            <a:pPr lvl="1"/>
            <a:r>
              <a:rPr lang="en-US" dirty="0"/>
              <a:t>Additional information: ~5000 genes out of ~20000 measured ones were deregulated</a:t>
            </a:r>
          </a:p>
          <a:p>
            <a:endParaRPr lang="en-US" dirty="0"/>
          </a:p>
          <a:p>
            <a:r>
              <a:rPr lang="en-US" dirty="0"/>
              <a:t>Question 2: what if all 10 affected apoptosis genes are downregulated?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890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DB79E-1EB2-4BBA-989F-81C3F9681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Self-contained vs. Competitive functional analysis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BBE7E-E7C7-4665-9EF1-D6B3207AC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Self-contained test: checking whether any gene belonging to a given pathway is deregulated</a:t>
            </a:r>
          </a:p>
          <a:p>
            <a:pPr lvl="1"/>
            <a:r>
              <a:rPr lang="en-US" dirty="0"/>
              <a:t>Strictly connected to the problem of multiple testing</a:t>
            </a:r>
          </a:p>
          <a:p>
            <a:endParaRPr lang="en-US" dirty="0"/>
          </a:p>
          <a:p>
            <a:r>
              <a:rPr lang="en-US" dirty="0"/>
              <a:t>Competitive test: checking whether genes belonging to a given pathway are more deregulated with respect to the baseline and with respect to the other pathways</a:t>
            </a:r>
          </a:p>
          <a:p>
            <a:pPr lvl="1"/>
            <a:r>
              <a:rPr lang="en-US" dirty="0"/>
              <a:t>We are interested in the pathways that are the most affected</a:t>
            </a:r>
          </a:p>
          <a:p>
            <a:pPr lvl="1"/>
            <a:r>
              <a:rPr lang="en-US" dirty="0"/>
              <a:t>The vast majority of biological papers (implicitly) uses this definition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75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9C7BE-1237-427E-843A-8DCCBC43C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Self-contained vs. Competitive functional analysis in the motivational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4AA19-67A8-45FD-9802-7D2B08CBA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Having 10 genes deregulated over 138 is a relevant effect; thus the apoptosis pathway is probably deregulated in a self-contained sense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GB" dirty="0"/>
              <a:t>he proportion of deregulated genes </a:t>
            </a:r>
            <a:r>
              <a:rPr lang="en-US" dirty="0"/>
              <a:t>(7.2%) </a:t>
            </a:r>
            <a:r>
              <a:rPr lang="en-GB" dirty="0"/>
              <a:t>is much lower than the global percentage (5000 over 20000, i.e., 25%). Thus, the apoptosis pathway is not enriched in a competitive sense</a:t>
            </a:r>
          </a:p>
        </p:txBody>
      </p:sp>
    </p:spTree>
    <p:extLst>
      <p:ext uri="{BB962C8B-B14F-4D97-AF65-F5344CB8AC3E}">
        <p14:creationId xmlns:p14="http://schemas.microsoft.com/office/powerpoint/2010/main" val="583223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6E6FF-F8C4-4F31-AAA8-221161408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Deregulation vs. Upregulation vs. Downregulation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6F99B-9A4E-4FDE-BCB6-984CD29E6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Differentially expressed genes can be either downregulated or upregulated </a:t>
            </a:r>
          </a:p>
          <a:p>
            <a:endParaRPr lang="en-US" dirty="0"/>
          </a:p>
          <a:p>
            <a:r>
              <a:rPr lang="en-US" dirty="0"/>
              <a:t>Thus, it is possible to search for pathways that contain:</a:t>
            </a:r>
          </a:p>
          <a:p>
            <a:pPr lvl="1"/>
            <a:r>
              <a:rPr lang="en-US" dirty="0"/>
              <a:t>Differentially expressed genes</a:t>
            </a:r>
          </a:p>
          <a:p>
            <a:pPr lvl="1"/>
            <a:r>
              <a:rPr lang="en-US" dirty="0"/>
              <a:t>Upregulated genes</a:t>
            </a:r>
          </a:p>
          <a:p>
            <a:pPr lvl="1"/>
            <a:r>
              <a:rPr lang="en-US" dirty="0"/>
              <a:t>Downregulated genes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624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8AE02-9361-4074-9C2D-7C5378ECF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Deregulation vs. Upregulation vs. Downregulation in the motivational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0EDB0-E401-46F0-878C-8E60A6CBA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Out of 10 deregulated genes in the apoptosis pathway, 9 are downregulated</a:t>
            </a:r>
          </a:p>
          <a:p>
            <a:pPr lvl="1"/>
            <a:r>
              <a:rPr lang="en-US" dirty="0"/>
              <a:t>9 out 138: 6.5%</a:t>
            </a:r>
          </a:p>
          <a:p>
            <a:endParaRPr lang="en-US" dirty="0"/>
          </a:p>
          <a:p>
            <a:r>
              <a:rPr lang="en-US" dirty="0"/>
              <a:t>Out of 5000 deregulated genes, only 200 are downregulated</a:t>
            </a:r>
          </a:p>
          <a:p>
            <a:pPr lvl="1"/>
            <a:r>
              <a:rPr lang="en-US" dirty="0"/>
              <a:t>200 out of 20000: 1%</a:t>
            </a:r>
          </a:p>
          <a:p>
            <a:endParaRPr lang="en-US" dirty="0"/>
          </a:p>
          <a:p>
            <a:r>
              <a:rPr lang="en-US" dirty="0"/>
              <a:t>Finally, the apoptosis pathways is enriched and downregulated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567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374AC-B0AD-4635-8429-38445617E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analysis notation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B65C89-E8F6-4EC6-BFBC-D63E5C565E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We assume to have measured </a:t>
                </a:r>
                <a:r>
                  <a:rPr lang="en-US" i="1" dirty="0"/>
                  <a:t>n</a:t>
                </a:r>
                <a:r>
                  <a:rPr lang="en-US" dirty="0"/>
                  <a:t> genes, and to have computed deregulation signed statistics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𝐬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GB" dirty="0"/>
                  <a:t> and corresponding p-values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𝐩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GB" dirty="0"/>
                  <a:t> </a:t>
                </a:r>
              </a:p>
              <a:p>
                <a:pPr lvl="1"/>
                <a:r>
                  <a:rPr lang="en-US" dirty="0"/>
                  <a:t>Note: unsigned statistics (e.g., F-values cannot be used for identifying down and up-regulated pathways)</a:t>
                </a:r>
                <a:endParaRPr lang="en-GB" dirty="0"/>
              </a:p>
              <a:p>
                <a:endParaRPr lang="en-GB" dirty="0"/>
              </a:p>
              <a:p>
                <a:r>
                  <a:rPr lang="en-US" dirty="0"/>
                  <a:t>T</a:t>
                </a:r>
                <a:r>
                  <a:rPr lang="en-GB" dirty="0"/>
                  <a:t>here exist a gene set (pathway) </a:t>
                </a:r>
                <a:r>
                  <a:rPr lang="en-GB" i="1" dirty="0"/>
                  <a:t>G</a:t>
                </a:r>
                <a:r>
                  <a:rPr lang="en-GB" dirty="0"/>
                  <a:t> which contains </a:t>
                </a:r>
                <a:r>
                  <a:rPr lang="en-GB" i="1" dirty="0"/>
                  <a:t>m</a:t>
                </a:r>
                <a:r>
                  <a:rPr lang="en-GB" dirty="0"/>
                  <a:t> out of the </a:t>
                </a:r>
                <a:r>
                  <a:rPr lang="en-GB" i="1" dirty="0"/>
                  <a:t>n</a:t>
                </a:r>
                <a:r>
                  <a:rPr lang="en-GB" dirty="0"/>
                  <a:t> genes. Over this </a:t>
                </a:r>
                <a:r>
                  <a:rPr lang="en-GB" i="1" dirty="0"/>
                  <a:t>m</a:t>
                </a:r>
                <a:r>
                  <a:rPr lang="en-GB" dirty="0"/>
                  <a:t> we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⊂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⊂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GB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Given a threshold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, we globally have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 deregulated genes such that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 deregulated genes in </a:t>
                </a:r>
                <a:r>
                  <a:rPr lang="en-GB" i="1" dirty="0"/>
                  <a:t>G</a:t>
                </a:r>
                <a:r>
                  <a:rPr lang="en-GB" dirty="0"/>
                  <a:t>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B65C89-E8F6-4EC6-BFBC-D63E5C565E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793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17194-1772-4162-91B3-61AC7FE05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type of tests: hypergeometric test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294F48-0F41-48E0-AC23-E418E83BB0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r>
                  <a:rPr lang="en-US" dirty="0"/>
                  <a:t>The hypergeometric test simply assesses whether the ration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dirty="0"/>
                  <a:t> is larger than the 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GB" dirty="0"/>
              </a:p>
              <a:p>
                <a:endParaRPr lang="en-US" dirty="0"/>
              </a:p>
              <a:p>
                <a:r>
                  <a:rPr lang="en-US" dirty="0"/>
                  <a:t>T</a:t>
                </a:r>
                <a:r>
                  <a:rPr lang="en-GB" dirty="0"/>
                  <a:t>his test is quite easy to implement and interpret, but it does depends upon the definition of a threshold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294F48-0F41-48E0-AC23-E418E83BB0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945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89D17-75E2-42C7-8C94-6352526BD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Hypergeometric test and directionality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5E6C6-3FA9-4C7B-85E0-AA92DCC6D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Identifying deregulate, upregulated or downregulated pathways with the hypergeometric test strictly depends on what type of statistical test was used for identifying differentially expressed genes</a:t>
            </a:r>
          </a:p>
          <a:p>
            <a:endParaRPr lang="en-US" dirty="0"/>
          </a:p>
          <a:p>
            <a:r>
              <a:rPr lang="en-US" dirty="0"/>
              <a:t>Two side test: identification of deregulated pathways</a:t>
            </a:r>
          </a:p>
          <a:p>
            <a:endParaRPr lang="en-US" dirty="0"/>
          </a:p>
          <a:p>
            <a:r>
              <a:rPr lang="en-US" dirty="0"/>
              <a:t>One side test: either downregulated or upregulated pathways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8037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7673</TotalTime>
  <Words>988</Words>
  <Application>Microsoft Office PowerPoint</Application>
  <PresentationFormat>Widescreen</PresentationFormat>
  <Paragraphs>116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Swis721 BlkCn BT</vt:lpstr>
      <vt:lpstr>Office Theme</vt:lpstr>
      <vt:lpstr>Functional Analysis</vt:lpstr>
      <vt:lpstr>Motivational example</vt:lpstr>
      <vt:lpstr>Self-contained vs. Competitive functional analysis </vt:lpstr>
      <vt:lpstr>Self-contained vs. Competitive functional analysis in the motivational example</vt:lpstr>
      <vt:lpstr>Deregulation vs. Upregulation vs. Downregulation</vt:lpstr>
      <vt:lpstr>Deregulation vs. Upregulation vs. Downregulation in the motivational example</vt:lpstr>
      <vt:lpstr>Functional analysis notation</vt:lpstr>
      <vt:lpstr>First type of tests: hypergeometric test</vt:lpstr>
      <vt:lpstr>Hypergeometric test and directionality</vt:lpstr>
      <vt:lpstr>Second type of test: differences in distributions</vt:lpstr>
      <vt:lpstr>Differences in distributions and directionality</vt:lpstr>
      <vt:lpstr>Third type of test: Gene Set Enrichment Analysis (GSEA)</vt:lpstr>
      <vt:lpstr>GSEA: graphical interpretation</vt:lpstr>
      <vt:lpstr>GSEA and directionality</vt:lpstr>
      <vt:lpstr>On line databases for gene set definition</vt:lpstr>
      <vt:lpstr>KEGG</vt:lpstr>
      <vt:lpstr>Apoptosis in KEGG</vt:lpstr>
      <vt:lpstr>Gene Ontology</vt:lpstr>
      <vt:lpstr>GO structure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 density-based analysis of T-cell signaling in single cell data</dc:title>
  <dc:creator>George Papoutsoglou</dc:creator>
  <cp:lastModifiedBy>Vincenzo Lagani</cp:lastModifiedBy>
  <cp:revision>409</cp:revision>
  <dcterms:created xsi:type="dcterms:W3CDTF">2016-02-09T20:24:39Z</dcterms:created>
  <dcterms:modified xsi:type="dcterms:W3CDTF">2017-06-06T12:17:44Z</dcterms:modified>
</cp:coreProperties>
</file>