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333" r:id="rId2"/>
    <p:sldId id="283" r:id="rId3"/>
    <p:sldId id="285" r:id="rId4"/>
    <p:sldId id="286" r:id="rId5"/>
    <p:sldId id="287" r:id="rId6"/>
    <p:sldId id="288" r:id="rId7"/>
    <p:sldId id="289" r:id="rId8"/>
    <p:sldId id="301" r:id="rId9"/>
    <p:sldId id="302" r:id="rId10"/>
    <p:sldId id="303" r:id="rId11"/>
    <p:sldId id="304" r:id="rId12"/>
    <p:sldId id="306" r:id="rId13"/>
    <p:sldId id="307" r:id="rId14"/>
    <p:sldId id="308" r:id="rId15"/>
    <p:sldId id="336" r:id="rId16"/>
    <p:sldId id="309" r:id="rId17"/>
    <p:sldId id="310" r:id="rId18"/>
    <p:sldId id="311" r:id="rId19"/>
    <p:sldId id="277" r:id="rId20"/>
    <p:sldId id="278" r:id="rId21"/>
    <p:sldId id="279" r:id="rId22"/>
    <p:sldId id="280" r:id="rId23"/>
    <p:sldId id="338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46" r:id="rId32"/>
    <p:sldId id="347" r:id="rId33"/>
    <p:sldId id="258" r:id="rId34"/>
    <p:sldId id="259" r:id="rId35"/>
    <p:sldId id="261" r:id="rId36"/>
    <p:sldId id="263" r:id="rId37"/>
    <p:sldId id="264" r:id="rId38"/>
    <p:sldId id="265" r:id="rId39"/>
    <p:sldId id="262" r:id="rId40"/>
    <p:sldId id="266" r:id="rId41"/>
    <p:sldId id="267" r:id="rId42"/>
    <p:sldId id="268" r:id="rId43"/>
    <p:sldId id="269" r:id="rId44"/>
    <p:sldId id="270" r:id="rId45"/>
    <p:sldId id="334" r:id="rId46"/>
    <p:sldId id="271" r:id="rId47"/>
    <p:sldId id="272" r:id="rId48"/>
    <p:sldId id="273" r:id="rId49"/>
    <p:sldId id="313" r:id="rId50"/>
    <p:sldId id="314" r:id="rId51"/>
    <p:sldId id="315" r:id="rId52"/>
    <p:sldId id="316" r:id="rId53"/>
    <p:sldId id="321" r:id="rId54"/>
    <p:sldId id="331" r:id="rId55"/>
    <p:sldId id="332" r:id="rId56"/>
    <p:sldId id="327" r:id="rId57"/>
    <p:sldId id="328" r:id="rId58"/>
    <p:sldId id="329" r:id="rId59"/>
    <p:sldId id="330" r:id="rId60"/>
    <p:sldId id="324" r:id="rId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0AE65-3098-438E-A721-523AAB0CB32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31190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93A6-CA93-4466-80E5-881430642A65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009541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B514C-E5C2-473C-A208-D6BDF0DB0753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501829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D41096-C6CC-4B34-9017-863A3FEE89B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3495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5" r:id="rId13"/>
    <p:sldLayoutId id="2147483736" r:id="rId14"/>
    <p:sldLayoutId id="2147483737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Hypothesis testing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Michail</a:t>
            </a:r>
            <a:r>
              <a:rPr lang="en-GB" dirty="0" smtClean="0"/>
              <a:t> </a:t>
            </a:r>
            <a:r>
              <a:rPr lang="en-GB" dirty="0" err="1" smtClean="0"/>
              <a:t>Tsagris</a:t>
            </a:r>
            <a:r>
              <a:rPr lang="en-GB" dirty="0" smtClean="0"/>
              <a:t> &amp; </a:t>
            </a:r>
            <a:r>
              <a:rPr lang="en-GB" dirty="0" err="1" smtClean="0"/>
              <a:t>Ioannis</a:t>
            </a:r>
            <a:r>
              <a:rPr lang="en-GB" dirty="0" smtClean="0"/>
              <a:t> </a:t>
            </a:r>
            <a:r>
              <a:rPr lang="en-GB" dirty="0" err="1" smtClean="0"/>
              <a:t>Tsamardinos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42042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Statistical Errors</a:t>
            </a:r>
          </a:p>
        </p:txBody>
      </p:sp>
      <p:sp>
        <p:nvSpPr>
          <p:cNvPr id="30723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1711325"/>
          </a:xfrm>
        </p:spPr>
        <p:txBody>
          <a:bodyPr/>
          <a:lstStyle/>
          <a:p>
            <a:pPr eaLnBrk="1" hangingPunct="1"/>
            <a:r>
              <a:rPr lang="en-US" altLang="el-GR" smtClean="0"/>
              <a:t>Out of these, which ones can we compute?</a:t>
            </a:r>
          </a:p>
        </p:txBody>
      </p:sp>
      <p:graphicFrame>
        <p:nvGraphicFramePr>
          <p:cNvPr id="49195" name="Group 43"/>
          <p:cNvGraphicFramePr>
            <a:graphicFrameLocks noGrp="1"/>
          </p:cNvGraphicFramePr>
          <p:nvPr>
            <p:ph sz="quarter" idx="4294967295"/>
          </p:nvPr>
        </p:nvGraphicFramePr>
        <p:xfrm>
          <a:off x="2438400" y="1600200"/>
          <a:ext cx="5486400" cy="262575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</a:tblGrid>
              <a:tr h="102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Decision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Truth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Accept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Reject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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r>
                        <a:rPr kumimoji="0" lang="en-US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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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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,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54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Statistical Errors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229600" cy="2057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We showed we can compute </a:t>
            </a:r>
            <a:r>
              <a:rPr lang="en-US" altLang="el-GR" sz="2000" smtClean="0"/>
              <a:t>P(T</a:t>
            </a:r>
            <a:r>
              <a:rPr lang="en-US" altLang="el-GR" sz="2000" i="1" smtClean="0"/>
              <a:t> </a:t>
            </a:r>
            <a:r>
              <a:rPr lang="en-US" altLang="el-GR" sz="2000" i="1" smtClean="0">
                <a:sym typeface="Symbol" pitchFamily="18" charset="2"/>
              </a:rPr>
              <a:t>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0</a:t>
            </a:r>
            <a:r>
              <a:rPr lang="en-US" altLang="el-GR" sz="200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smtClean="0"/>
              <a:t>Under additional assumptions, we can calculate P(T</a:t>
            </a:r>
            <a:r>
              <a:rPr lang="en-US" altLang="el-GR" sz="2000" i="1" smtClean="0"/>
              <a:t> </a:t>
            </a:r>
            <a:r>
              <a:rPr lang="en-US" altLang="el-GR" sz="2000" i="1" smtClean="0">
                <a:sym typeface="Symbol" pitchFamily="18" charset="2"/>
              </a:rPr>
              <a:t>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1</a:t>
            </a:r>
            <a:r>
              <a:rPr lang="en-US" altLang="el-GR" sz="2000" smtClean="0"/>
              <a:t>)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smtClean="0"/>
              <a:t>We could compute the rest under more assumptions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000" smtClean="0"/>
              <a:t>Requires a different semantic interpretation of probability, called Bayesian Statistics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>
            <p:ph sz="quarter" idx="4294967295"/>
          </p:nvPr>
        </p:nvGraphicFramePr>
        <p:xfrm>
          <a:off x="609600" y="1600200"/>
          <a:ext cx="7924800" cy="2625750"/>
        </p:xfrm>
        <a:graphic>
          <a:graphicData uri="http://schemas.openxmlformats.org/drawingml/2006/table">
            <a:tbl>
              <a:tblPr/>
              <a:tblGrid>
                <a:gridCol w="2146300"/>
                <a:gridCol w="2971800"/>
                <a:gridCol w="2806700"/>
              </a:tblGrid>
              <a:tr h="1024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Decision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Truth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Accept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Reject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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|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endParaRPr kumimoji="0" lang="en-US" alt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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|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2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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|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sym typeface="Symbol" pitchFamily="18" charset="2"/>
                        </a:rPr>
                        <a:t> </a:t>
                      </a:r>
                      <a:r>
                        <a:rPr kumimoji="0" lang="el-GR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Γ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| 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 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P(H</a:t>
                      </a:r>
                      <a:r>
                        <a:rPr kumimoji="0" lang="en-US" altLang="en-US" sz="2000" b="0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7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Minimize Statistical Error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Problem 1: minimize the total number of errors</a:t>
            </a:r>
          </a:p>
          <a:p>
            <a:pPr eaLnBrk="1" hangingPunct="1"/>
            <a:r>
              <a:rPr lang="en-US" altLang="el-GR" smtClean="0"/>
              <a:t>Problem 2: minimize a weighted sum of errors</a:t>
            </a:r>
          </a:p>
          <a:p>
            <a:pPr lvl="1" eaLnBrk="1" hangingPunct="1"/>
            <a:r>
              <a:rPr lang="en-US" altLang="el-GR" smtClean="0"/>
              <a:t>desirable if one type of error is more serious than another</a:t>
            </a:r>
          </a:p>
          <a:p>
            <a:pPr eaLnBrk="1" hangingPunct="1"/>
            <a:r>
              <a:rPr lang="en-US" altLang="el-GR" smtClean="0"/>
              <a:t>Problem 3 (standard statistics):</a:t>
            </a:r>
          </a:p>
          <a:p>
            <a:pPr lvl="1" eaLnBrk="1" hangingPunct="1"/>
            <a:r>
              <a:rPr lang="en-US" altLang="el-GR" smtClean="0"/>
              <a:t>minimize Type II errors</a:t>
            </a:r>
          </a:p>
          <a:p>
            <a:pPr lvl="1" eaLnBrk="1" hangingPunct="1"/>
            <a:r>
              <a:rPr lang="en-US" altLang="el-GR" smtClean="0"/>
              <a:t>while Type I errors are below a threshold</a:t>
            </a:r>
          </a:p>
        </p:txBody>
      </p:sp>
    </p:spTree>
    <p:extLst>
      <p:ext uri="{BB962C8B-B14F-4D97-AF65-F5344CB8AC3E}">
        <p14:creationId xmlns:p14="http://schemas.microsoft.com/office/powerpoint/2010/main" val="2269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Minimize Statistical Errors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Find test statistics and rejection regions s.t.</a:t>
            </a:r>
          </a:p>
          <a:p>
            <a:pPr eaLnBrk="1" hangingPunct="1"/>
            <a:r>
              <a:rPr lang="en-US" altLang="el-GR" smtClean="0"/>
              <a:t>Guarantee Type I errors are below a given level </a:t>
            </a:r>
            <a:r>
              <a:rPr lang="en-US" altLang="el-GR" i="1" smtClean="0"/>
              <a:t>a</a:t>
            </a:r>
          </a:p>
          <a:p>
            <a:pPr lvl="1" eaLnBrk="1" hangingPunct="1"/>
            <a:r>
              <a:rPr lang="en-US" altLang="el-GR" smtClean="0"/>
              <a:t>Type I error </a:t>
            </a:r>
            <a:r>
              <a:rPr lang="en-US" altLang="el-GR" smtClean="0">
                <a:sym typeface="Symbol" pitchFamily="18" charset="2"/>
              </a:rPr>
              <a:t> </a:t>
            </a:r>
            <a:r>
              <a:rPr lang="en-US" altLang="el-GR" sz="2000" smtClean="0"/>
              <a:t>P(</a:t>
            </a:r>
            <a:r>
              <a:rPr lang="en-US" altLang="el-GR" sz="2000" i="1" smtClean="0"/>
              <a:t>T </a:t>
            </a:r>
            <a:r>
              <a:rPr lang="en-US" altLang="el-GR" sz="2000" i="1" smtClean="0">
                <a:sym typeface="Symbol" pitchFamily="18" charset="2"/>
              </a:rPr>
              <a:t>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0</a:t>
            </a:r>
            <a:r>
              <a:rPr lang="en-US" altLang="el-GR" sz="2000" smtClean="0"/>
              <a:t>) </a:t>
            </a:r>
            <a:r>
              <a:rPr lang="en-US" altLang="el-GR" smtClean="0">
                <a:sym typeface="Symbol" pitchFamily="18" charset="2"/>
              </a:rPr>
              <a:t>= </a:t>
            </a:r>
            <a:r>
              <a:rPr lang="en-US" altLang="el-GR" i="1" smtClean="0">
                <a:sym typeface="Symbol" pitchFamily="18" charset="2"/>
              </a:rPr>
              <a:t>a</a:t>
            </a:r>
          </a:p>
          <a:p>
            <a:pPr lvl="1" eaLnBrk="1" hangingPunct="1"/>
            <a:r>
              <a:rPr lang="en-US" altLang="el-GR" smtClean="0">
                <a:sym typeface="Symbol" pitchFamily="18" charset="2"/>
              </a:rPr>
              <a:t>we say the test controls Type I error rate</a:t>
            </a:r>
          </a:p>
          <a:p>
            <a:pPr eaLnBrk="1" hangingPunct="1"/>
            <a:r>
              <a:rPr lang="en-US" altLang="el-GR" smtClean="0">
                <a:sym typeface="Symbol" pitchFamily="18" charset="2"/>
              </a:rPr>
              <a:t>While minimizing Type II errors</a:t>
            </a:r>
          </a:p>
          <a:p>
            <a:pPr lvl="1" eaLnBrk="1" hangingPunct="1"/>
            <a:r>
              <a:rPr lang="en-US" altLang="el-GR" smtClean="0">
                <a:sym typeface="Symbol" pitchFamily="18" charset="2"/>
              </a:rPr>
              <a:t>that is maximizing power : </a:t>
            </a:r>
            <a:r>
              <a:rPr lang="en-US" altLang="el-GR" sz="2000" smtClean="0"/>
              <a:t>P(</a:t>
            </a:r>
            <a:r>
              <a:rPr lang="en-US" altLang="el-GR" sz="2000" i="1" smtClean="0"/>
              <a:t>T </a:t>
            </a:r>
            <a:r>
              <a:rPr lang="en-US" altLang="el-GR" sz="2000" i="1" smtClean="0">
                <a:sym typeface="Symbol" pitchFamily="18" charset="2"/>
              </a:rPr>
              <a:t>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1</a:t>
            </a:r>
            <a:r>
              <a:rPr lang="en-US" altLang="el-GR" sz="2000" smtClean="0"/>
              <a:t>) 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4922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Statistical Significance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We set a threshold </a:t>
            </a:r>
            <a:r>
              <a:rPr lang="en-US" altLang="el-GR" i="1" smtClean="0"/>
              <a:t>a </a:t>
            </a:r>
            <a:r>
              <a:rPr lang="en-US" altLang="el-GR" smtClean="0"/>
              <a:t>(=0.05 often)</a:t>
            </a:r>
          </a:p>
          <a:p>
            <a:pPr eaLnBrk="1" hangingPunct="1"/>
            <a:r>
              <a:rPr lang="en-US" altLang="el-GR" smtClean="0"/>
              <a:t>We find a value </a:t>
            </a:r>
            <a:r>
              <a:rPr lang="en-US" altLang="el-GR" i="1" smtClean="0"/>
              <a:t>c</a:t>
            </a:r>
            <a:r>
              <a:rPr lang="en-US" altLang="el-GR" smtClean="0"/>
              <a:t>, s.t. </a:t>
            </a:r>
            <a:r>
              <a:rPr lang="en-US" altLang="el-GR" sz="2400" smtClean="0"/>
              <a:t>P(|</a:t>
            </a:r>
            <a:r>
              <a:rPr lang="en-US" altLang="el-GR" sz="2400" i="1" smtClean="0"/>
              <a:t>T| </a:t>
            </a:r>
            <a:r>
              <a:rPr lang="en-US" altLang="el-GR" sz="2400" i="1" smtClean="0">
                <a:sym typeface="Symbol" pitchFamily="18" charset="2"/>
              </a:rPr>
              <a:t> c</a:t>
            </a:r>
            <a:r>
              <a:rPr lang="en-US" altLang="el-GR" sz="2400" i="1" smtClean="0"/>
              <a:t>  | H</a:t>
            </a:r>
            <a:r>
              <a:rPr lang="en-US" altLang="el-GR" sz="2400" i="1" baseline="-25000" smtClean="0"/>
              <a:t>0</a:t>
            </a:r>
            <a:r>
              <a:rPr lang="en-US" altLang="el-GR" sz="2400" smtClean="0"/>
              <a:t>) </a:t>
            </a:r>
            <a:r>
              <a:rPr lang="en-US" altLang="el-GR" smtClean="0">
                <a:sym typeface="Symbol" pitchFamily="18" charset="2"/>
              </a:rPr>
              <a:t>= </a:t>
            </a:r>
            <a:r>
              <a:rPr lang="en-US" altLang="el-GR" i="1" smtClean="0">
                <a:sym typeface="Symbol" pitchFamily="18" charset="2"/>
              </a:rPr>
              <a:t>a</a:t>
            </a:r>
          </a:p>
          <a:p>
            <a:pPr lvl="1" eaLnBrk="1" hangingPunct="1"/>
            <a:r>
              <a:rPr lang="en-US" altLang="el-GR" smtClean="0">
                <a:sym typeface="Symbol" pitchFamily="18" charset="2"/>
              </a:rPr>
              <a:t>this defines our rejection region</a:t>
            </a:r>
          </a:p>
          <a:p>
            <a:pPr eaLnBrk="1" hangingPunct="1"/>
            <a:r>
              <a:rPr lang="en-US" altLang="el-GR" smtClean="0">
                <a:sym typeface="Symbol" pitchFamily="18" charset="2"/>
              </a:rPr>
              <a:t>We reject </a:t>
            </a:r>
            <a:r>
              <a:rPr lang="en-US" altLang="el-GR" i="1" smtClean="0">
                <a:sym typeface="Symbol" pitchFamily="18" charset="2"/>
              </a:rPr>
              <a:t>H</a:t>
            </a:r>
            <a:r>
              <a:rPr lang="en-US" altLang="el-GR" i="1" baseline="-25000" smtClean="0">
                <a:sym typeface="Symbol" pitchFamily="18" charset="2"/>
              </a:rPr>
              <a:t>0 </a:t>
            </a:r>
            <a:r>
              <a:rPr lang="en-US" altLang="el-GR" smtClean="0">
                <a:sym typeface="Symbol" pitchFamily="18" charset="2"/>
              </a:rPr>
              <a:t>if </a:t>
            </a:r>
            <a:r>
              <a:rPr lang="en-US" altLang="el-GR" sz="2400" smtClean="0"/>
              <a:t>|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i="1" smtClean="0"/>
              <a:t>| </a:t>
            </a:r>
            <a:r>
              <a:rPr lang="en-US" altLang="el-GR" sz="2400" i="1" smtClean="0">
                <a:sym typeface="Symbol" pitchFamily="18" charset="2"/>
              </a:rPr>
              <a:t> c, </a:t>
            </a:r>
            <a:r>
              <a:rPr lang="en-US" altLang="el-GR" sz="2400" smtClean="0"/>
              <a:t> thus we control the Type I error rate to be less than </a:t>
            </a:r>
            <a:r>
              <a:rPr lang="en-US" altLang="el-GR" sz="2400" i="1" smtClean="0"/>
              <a:t>a</a:t>
            </a:r>
          </a:p>
          <a:p>
            <a:pPr eaLnBrk="1" hangingPunct="1"/>
            <a:r>
              <a:rPr lang="en-US" altLang="el-GR" sz="2400" i="1" smtClean="0"/>
              <a:t>a </a:t>
            </a:r>
            <a:r>
              <a:rPr lang="en-US" altLang="el-GR" sz="2400" smtClean="0"/>
              <a:t>is called the significance level of the test procedure</a:t>
            </a:r>
            <a:endParaRPr lang="en-US" altLang="el-GR" smtClean="0">
              <a:sym typeface="Symbol" pitchFamily="18" charset="2"/>
            </a:endParaRPr>
          </a:p>
          <a:p>
            <a:pPr eaLnBrk="1" hangingPunct="1"/>
            <a:endParaRPr lang="en-US" altLang="el-GR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4507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09800"/>
            <a:ext cx="7747000" cy="3916363"/>
          </a:xfrm>
        </p:spPr>
        <p:txBody>
          <a:bodyPr/>
          <a:lstStyle/>
          <a:p>
            <a:r>
              <a:rPr lang="en-GB" dirty="0" smtClean="0"/>
              <a:t>Trade-off between low </a:t>
            </a:r>
          </a:p>
          <a:p>
            <a:r>
              <a:rPr lang="en-GB" dirty="0" smtClean="0"/>
              <a:t>type I and type II errors.</a:t>
            </a:r>
          </a:p>
          <a:p>
            <a:r>
              <a:rPr lang="en-GB" dirty="0" smtClean="0"/>
              <a:t>Larger sample corrects</a:t>
            </a:r>
          </a:p>
          <a:p>
            <a:r>
              <a:rPr lang="en-GB" dirty="0" smtClean="0"/>
              <a:t>for both.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Relationship between type I and type II errors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799"/>
            <a:ext cx="4191000" cy="418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2640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p-values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For a significance level </a:t>
            </a:r>
            <a:r>
              <a:rPr lang="en-US" altLang="el-GR" sz="2400" i="1" smtClean="0"/>
              <a:t>a</a:t>
            </a:r>
            <a:r>
              <a:rPr lang="en-US" altLang="el-GR" sz="2400" smtClean="0"/>
              <a:t>, we report whether we reject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0 </a:t>
            </a:r>
            <a:r>
              <a:rPr lang="en-US" altLang="el-GR" sz="2400" smtClean="0"/>
              <a:t>or not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Or better,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We calculate the minimum </a:t>
            </a:r>
            <a:r>
              <a:rPr lang="en-US" altLang="el-GR" sz="2400" i="1" smtClean="0"/>
              <a:t>a </a:t>
            </a:r>
            <a:r>
              <a:rPr lang="en-US" altLang="el-GR" sz="2400" smtClean="0"/>
              <a:t>that would still have rejected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0 </a:t>
            </a:r>
            <a:r>
              <a:rPr lang="en-US" altLang="el-GR" sz="2400" smtClean="0"/>
              <a:t>(p-value)</a:t>
            </a:r>
          </a:p>
          <a:p>
            <a:pPr eaLnBrk="1" hangingPunct="1">
              <a:lnSpc>
                <a:spcPct val="90000"/>
              </a:lnSpc>
            </a:pP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l-GR" sz="2400" i="1" smtClean="0"/>
              <a:t>p</a:t>
            </a:r>
            <a:r>
              <a:rPr lang="en-US" altLang="el-GR" sz="2400" smtClean="0"/>
              <a:t> = </a:t>
            </a:r>
            <a:r>
              <a:rPr lang="en-US" altLang="el-GR" sz="2000" i="1" smtClean="0"/>
              <a:t>P(|T| </a:t>
            </a:r>
            <a:r>
              <a:rPr lang="en-US" altLang="el-GR" sz="2000" i="1" smtClean="0">
                <a:sym typeface="Symbol" pitchFamily="18" charset="2"/>
              </a:rPr>
              <a:t> |t</a:t>
            </a:r>
            <a:r>
              <a:rPr lang="en-US" altLang="el-GR" sz="2000" i="1" baseline="-25000" smtClean="0">
                <a:sym typeface="Symbol" pitchFamily="18" charset="2"/>
              </a:rPr>
              <a:t>0</a:t>
            </a:r>
            <a:r>
              <a:rPr lang="en-US" altLang="el-GR" sz="2000" i="1" smtClean="0">
                <a:sym typeface="Symbol" pitchFamily="18" charset="2"/>
              </a:rPr>
              <a:t>|</a:t>
            </a:r>
            <a:r>
              <a:rPr lang="en-US" altLang="el-GR" sz="2000" i="1" smtClean="0"/>
              <a:t>  | H</a:t>
            </a:r>
            <a:r>
              <a:rPr lang="en-US" altLang="el-GR" sz="2000" i="1" baseline="-25000" smtClean="0"/>
              <a:t>0</a:t>
            </a:r>
            <a:r>
              <a:rPr lang="en-US" altLang="el-GR" sz="2000" i="1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l-GR" sz="2000" i="1" smtClean="0"/>
          </a:p>
          <a:p>
            <a:pPr eaLnBrk="1" hangingPunct="1">
              <a:lnSpc>
                <a:spcPct val="90000"/>
              </a:lnSpc>
            </a:pPr>
            <a:r>
              <a:rPr lang="en-US" altLang="el-GR" sz="2000" smtClean="0"/>
              <a:t>A finding is statistically significant at level </a:t>
            </a:r>
            <a:r>
              <a:rPr lang="en-US" altLang="el-GR" sz="2000" i="1" smtClean="0"/>
              <a:t>a</a:t>
            </a:r>
            <a:r>
              <a:rPr lang="en-US" altLang="el-GR" sz="2000" smtClean="0"/>
              <a:t>, iff  </a:t>
            </a:r>
            <a:r>
              <a:rPr lang="en-US" altLang="el-GR" sz="2000" i="1" smtClean="0"/>
              <a:t>p </a:t>
            </a:r>
            <a:r>
              <a:rPr lang="en-US" altLang="el-GR" sz="2000" smtClean="0">
                <a:sym typeface="Symbol" pitchFamily="18" charset="2"/>
              </a:rPr>
              <a:t> </a:t>
            </a:r>
            <a:r>
              <a:rPr lang="en-US" altLang="el-GR" sz="2000" i="1" smtClean="0">
                <a:sym typeface="Symbol" pitchFamily="18" charset="2"/>
              </a:rPr>
              <a:t>a</a:t>
            </a:r>
          </a:p>
          <a:p>
            <a:pPr eaLnBrk="1" hangingPunct="1">
              <a:lnSpc>
                <a:spcPct val="90000"/>
              </a:lnSpc>
            </a:pPr>
            <a:endParaRPr lang="en-US" altLang="el-GR" sz="2000" i="1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l-GR" sz="2000" smtClean="0"/>
              <a:t>In the first example,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we can reject the hypothesis </a:t>
            </a:r>
            <a:r>
              <a:rPr lang="el-GR" altLang="el-GR" sz="2000" i="1" smtClean="0"/>
              <a:t>μ</a:t>
            </a:r>
            <a:r>
              <a:rPr lang="el-GR" altLang="el-GR" sz="2000" i="1" baseline="-25000" smtClean="0"/>
              <a:t>1</a:t>
            </a:r>
            <a:r>
              <a:rPr lang="en-US" altLang="el-GR" sz="2000" i="1" baseline="-25000" smtClean="0"/>
              <a:t> </a:t>
            </a:r>
            <a:r>
              <a:rPr lang="en-US" altLang="el-GR" sz="2000" i="1" smtClean="0"/>
              <a:t>= </a:t>
            </a:r>
            <a:r>
              <a:rPr lang="el-GR" altLang="el-GR" sz="2000" i="1" smtClean="0"/>
              <a:t>μ</a:t>
            </a:r>
            <a:r>
              <a:rPr lang="en-US" altLang="el-GR" sz="2000" i="1" baseline="-25000" smtClean="0"/>
              <a:t>2 </a:t>
            </a:r>
            <a:r>
              <a:rPr lang="en-US" altLang="el-GR" sz="2000" smtClean="0"/>
              <a:t>at level 0.05</a:t>
            </a:r>
            <a:endParaRPr lang="en-US" altLang="el-GR" sz="2000" i="1" baseline="-250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the </a:t>
            </a:r>
            <a:r>
              <a:rPr lang="en-US" altLang="el-GR" sz="2000" i="1" smtClean="0"/>
              <a:t>p-value </a:t>
            </a:r>
            <a:r>
              <a:rPr lang="en-US" altLang="el-GR" sz="2000" smtClean="0"/>
              <a:t>is 0.004</a:t>
            </a:r>
          </a:p>
          <a:p>
            <a:pPr eaLnBrk="1" hangingPunct="1">
              <a:lnSpc>
                <a:spcPct val="90000"/>
              </a:lnSpc>
            </a:pPr>
            <a:endParaRPr lang="en-US" altLang="el-GR" sz="2400" smtClean="0"/>
          </a:p>
        </p:txBody>
      </p:sp>
    </p:spTree>
    <p:extLst>
      <p:ext uri="{BB962C8B-B14F-4D97-AF65-F5344CB8AC3E}">
        <p14:creationId xmlns:p14="http://schemas.microsoft.com/office/powerpoint/2010/main" val="63147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p-value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The probability of obtaining a test statistic as extreme </a:t>
            </a:r>
            <a:r>
              <a:rPr lang="en-US" altLang="el-GR" b="1" i="1" smtClean="0"/>
              <a:t>or more </a:t>
            </a:r>
            <a:r>
              <a:rPr lang="en-US" altLang="el-GR" smtClean="0"/>
              <a:t>as the one we have obtained, </a:t>
            </a:r>
            <a:r>
              <a:rPr lang="en-US" altLang="el-GR" b="1" i="1" smtClean="0"/>
              <a:t>given H</a:t>
            </a:r>
            <a:r>
              <a:rPr lang="en-US" altLang="el-GR" b="1" i="1" baseline="-25000" smtClean="0"/>
              <a:t>0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03391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Regarding the Choice of a Test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l-GR" sz="2400" smtClean="0"/>
              <a:t>When we cannot reject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0 </a:t>
            </a:r>
            <a:r>
              <a:rPr lang="en-US" altLang="el-GR" sz="2400" smtClean="0"/>
              <a:t>does not mean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1</a:t>
            </a:r>
            <a:r>
              <a:rPr lang="en-US" altLang="el-GR" sz="2400" smtClean="0"/>
              <a:t> holds</a:t>
            </a:r>
          </a:p>
          <a:p>
            <a:pPr eaLnBrk="1" hangingPunct="1"/>
            <a:r>
              <a:rPr lang="en-US" altLang="el-GR" sz="2400" smtClean="0"/>
              <a:t>It could be that we don’t have enough power, i.e.,</a:t>
            </a:r>
          </a:p>
          <a:p>
            <a:pPr lvl="1" eaLnBrk="1" hangingPunct="1"/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1</a:t>
            </a:r>
            <a:r>
              <a:rPr lang="en-US" altLang="el-GR" sz="2000" baseline="-25000" smtClean="0"/>
              <a:t> </a:t>
            </a:r>
            <a:r>
              <a:rPr lang="en-US" altLang="el-GR" sz="2000" smtClean="0"/>
              <a:t>is not that “different enough” from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</a:t>
            </a:r>
            <a:r>
              <a:rPr lang="en-US" altLang="el-GR" sz="2000" baseline="-25000" smtClean="0"/>
              <a:t> </a:t>
            </a:r>
            <a:r>
              <a:rPr lang="en-US" altLang="el-GR" sz="2000" smtClean="0"/>
              <a:t>to distinguish it with the given sample size we have</a:t>
            </a:r>
          </a:p>
          <a:p>
            <a:pPr eaLnBrk="1" hangingPunct="1"/>
            <a:r>
              <a:rPr lang="en-US" altLang="el-GR" sz="2400" smtClean="0"/>
              <a:t>Of all possible tests for a hypothesis choose the one with the maximum power</a:t>
            </a:r>
          </a:p>
          <a:p>
            <a:pPr eaLnBrk="1" hangingPunct="1"/>
            <a:r>
              <a:rPr lang="en-US" altLang="el-GR" sz="2400" smtClean="0"/>
              <a:t>tests with more assumptions are typically more powerful</a:t>
            </a:r>
          </a:p>
          <a:p>
            <a:pPr lvl="1" eaLnBrk="1" hangingPunct="1"/>
            <a:r>
              <a:rPr lang="en-US" altLang="el-GR" sz="2000" smtClean="0"/>
              <a:t>e.g., our t-test assumed normally distributed data</a:t>
            </a:r>
          </a:p>
        </p:txBody>
      </p:sp>
    </p:spTree>
    <p:extLst>
      <p:ext uri="{BB962C8B-B14F-4D97-AF65-F5344CB8AC3E}">
        <p14:creationId xmlns:p14="http://schemas.microsoft.com/office/powerpoint/2010/main" val="252146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Scientific Questions</a:t>
            </a:r>
            <a:endParaRPr lang="el-GR" altLang="el-GR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Mathematics:</a:t>
            </a:r>
          </a:p>
          <a:p>
            <a:pPr lvl="1" eaLnBrk="1" hangingPunct="1"/>
            <a:r>
              <a:rPr lang="en-US" altLang="el-GR" smtClean="0"/>
              <a:t>Is P=NP?</a:t>
            </a:r>
          </a:p>
          <a:p>
            <a:pPr eaLnBrk="1" hangingPunct="1"/>
            <a:r>
              <a:rPr lang="en-US" altLang="el-GR" smtClean="0"/>
              <a:t>Natural Sciences and Other Sciences</a:t>
            </a:r>
          </a:p>
          <a:p>
            <a:pPr lvl="1" eaLnBrk="1" hangingPunct="1"/>
            <a:r>
              <a:rPr lang="en-US" altLang="el-GR" smtClean="0"/>
              <a:t>Pharmacology: Does medicine A help patients recover more quickly from disease B?</a:t>
            </a:r>
          </a:p>
          <a:p>
            <a:pPr lvl="1" eaLnBrk="1" hangingPunct="1"/>
            <a:r>
              <a:rPr lang="en-US" altLang="el-GR" smtClean="0"/>
              <a:t>Biology: Does gene A “cause” disease B?</a:t>
            </a:r>
          </a:p>
          <a:p>
            <a:pPr lvl="1" eaLnBrk="1" hangingPunct="1"/>
            <a:r>
              <a:rPr lang="en-US" altLang="el-GR" smtClean="0"/>
              <a:t>Computer Science: Is algorithm A more time-efficient than algorithm B?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33857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The Null Hypothesis</a:t>
            </a:r>
            <a:endParaRPr lang="el-GR" altLang="el-GR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The hypothesis we </a:t>
            </a:r>
            <a:r>
              <a:rPr lang="en-US" altLang="el-GR" smtClean="0"/>
              <a:t>may want </a:t>
            </a:r>
            <a:r>
              <a:rPr lang="en-US" altLang="el-GR" dirty="0" smtClean="0"/>
              <a:t>to </a:t>
            </a:r>
            <a:r>
              <a:rPr lang="en-US" altLang="el-GR" dirty="0" smtClean="0"/>
              <a:t>“accept” </a:t>
            </a:r>
            <a:r>
              <a:rPr lang="en-US" altLang="el-GR" dirty="0" smtClean="0"/>
              <a:t>is called the </a:t>
            </a:r>
            <a:r>
              <a:rPr lang="en-US" altLang="el-GR" i="1" dirty="0" smtClean="0"/>
              <a:t>Alternative Hypothesis</a:t>
            </a:r>
          </a:p>
          <a:p>
            <a:pPr lvl="1" eaLnBrk="1" hangingPunct="1"/>
            <a:r>
              <a:rPr lang="en-US" altLang="el-GR" i="1" dirty="0" smtClean="0"/>
              <a:t>Sometimes denoted as H</a:t>
            </a:r>
            <a:r>
              <a:rPr lang="en-US" altLang="el-GR" i="1" baseline="-25000" dirty="0" smtClean="0"/>
              <a:t>1</a:t>
            </a:r>
            <a:endParaRPr lang="en-US" altLang="el-GR" i="1" dirty="0" smtClean="0"/>
          </a:p>
          <a:p>
            <a:pPr eaLnBrk="1" hangingPunct="1"/>
            <a:endParaRPr lang="en-US" altLang="el-GR" i="1" dirty="0" smtClean="0"/>
          </a:p>
          <a:p>
            <a:pPr eaLnBrk="1" hangingPunct="1"/>
            <a:r>
              <a:rPr lang="en-US" altLang="el-GR" dirty="0" smtClean="0"/>
              <a:t>The hypothesis we hope to reject, the negation of the Alternative Hypothesis, is called the </a:t>
            </a:r>
            <a:r>
              <a:rPr lang="en-US" altLang="el-GR" i="1" dirty="0" smtClean="0"/>
              <a:t>Null Hypothesis</a:t>
            </a:r>
          </a:p>
          <a:p>
            <a:pPr lvl="1" eaLnBrk="1" hangingPunct="1"/>
            <a:r>
              <a:rPr lang="en-US" altLang="el-GR" dirty="0" smtClean="0"/>
              <a:t>Usually denoted by </a:t>
            </a:r>
            <a:r>
              <a:rPr lang="en-US" altLang="el-GR" i="1" dirty="0" smtClean="0"/>
              <a:t>H</a:t>
            </a:r>
            <a:r>
              <a:rPr lang="en-US" altLang="el-GR" i="1" baseline="-25000" dirty="0" smtClean="0"/>
              <a:t>o</a:t>
            </a:r>
            <a:endParaRPr lang="el-GR" altLang="el-GR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404238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Proving Your Hypothesis</a:t>
            </a:r>
            <a:endParaRPr lang="el-GR" altLang="el-GR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Reaching a contradiction in mathematics</a:t>
            </a:r>
          </a:p>
          <a:p>
            <a:pPr lvl="1" eaLnBrk="1" hangingPunct="1"/>
            <a:r>
              <a:rPr lang="en-US" altLang="el-GR" smtClean="0"/>
              <a:t>We already know a set of axioms and theorems, say K</a:t>
            </a:r>
          </a:p>
          <a:p>
            <a:pPr lvl="1" eaLnBrk="1" hangingPunct="1"/>
            <a:r>
              <a:rPr lang="en-US" altLang="el-GR" smtClean="0"/>
              <a:t>We want to show the theorem (hypothesis) H, e.g., “H: P=NP”</a:t>
            </a:r>
          </a:p>
          <a:p>
            <a:pPr lvl="1" eaLnBrk="1" hangingPunct="1"/>
            <a:r>
              <a:rPr lang="en-US" altLang="el-GR" smtClean="0"/>
              <a:t>We show K, </a:t>
            </a:r>
            <a:r>
              <a:rPr lang="en-US" altLang="el-GR" smtClean="0">
                <a:sym typeface="Symbol" pitchFamily="18" charset="2"/>
              </a:rPr>
              <a:t>H  False (contradiction)</a:t>
            </a:r>
          </a:p>
          <a:p>
            <a:pPr lvl="1" eaLnBrk="1" hangingPunct="1"/>
            <a:r>
              <a:rPr lang="en-US" altLang="el-GR" smtClean="0">
                <a:sym typeface="Symbol" pitchFamily="18" charset="2"/>
              </a:rPr>
              <a:t>Thus, if we trust that K holds indeed, H cannot hold and H must hold</a:t>
            </a:r>
          </a:p>
        </p:txBody>
      </p:sp>
    </p:spTree>
    <p:extLst>
      <p:ext uri="{BB962C8B-B14F-4D97-AF65-F5344CB8AC3E}">
        <p14:creationId xmlns:p14="http://schemas.microsoft.com/office/powerpoint/2010/main" val="122031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“Proving Your Hypothesis”</a:t>
            </a:r>
            <a:endParaRPr lang="el-GR" altLang="el-GR" smtClean="0"/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/>
            <a:r>
              <a:rPr lang="en-US" altLang="el-GR" sz="2000" smtClean="0"/>
              <a:t>Mathematics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already know a set of axioms and theorems, say K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want to show the theorem (hypothesis) H, e.g., “H: P=NP”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show K, </a:t>
            </a:r>
            <a:r>
              <a:rPr lang="en-US" altLang="el-GR" sz="1800" smtClean="0">
                <a:sym typeface="Symbol" pitchFamily="18" charset="2"/>
              </a:rPr>
              <a:t>H  False (contradiction)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>
                <a:sym typeface="Symbol" pitchFamily="18" charset="2"/>
              </a:rPr>
              <a:t>Thus, if we trust that K holds indeed, H cannot hold and H must hold</a:t>
            </a:r>
            <a:endParaRPr lang="el-GR" altLang="el-GR" sz="1800" smtClean="0"/>
          </a:p>
        </p:txBody>
      </p:sp>
      <p:sp>
        <p:nvSpPr>
          <p:cNvPr id="6148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/>
            <a:r>
              <a:rPr lang="en-US" altLang="el-GR" sz="2000" smtClean="0"/>
              <a:t>Real World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already “know” K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want to show a   hypothesis H, e.g., “H: medicine A reduces the mortality of disease B”</a:t>
            </a:r>
          </a:p>
          <a:p>
            <a:pPr marL="838200" lvl="1" indent="-381000" eaLnBrk="1" hangingPunct="1">
              <a:buFont typeface="Wingdings" pitchFamily="2" charset="2"/>
              <a:buAutoNum type="arabicPeriod"/>
            </a:pPr>
            <a:r>
              <a:rPr lang="en-US" altLang="el-GR" sz="1800" smtClean="0"/>
              <a:t>We gather data from the real world. We show that </a:t>
            </a:r>
          </a:p>
          <a:p>
            <a:pPr marL="838200" lvl="1" indent="-381000" eaLnBrk="1" hangingPunct="1">
              <a:buFont typeface="Wingdings" pitchFamily="2" charset="2"/>
              <a:buNone/>
            </a:pPr>
            <a:r>
              <a:rPr lang="en-US" altLang="el-GR" sz="1800" smtClean="0"/>
              <a:t>		K, </a:t>
            </a:r>
            <a:r>
              <a:rPr lang="en-US" altLang="el-GR" sz="1800" smtClean="0">
                <a:sym typeface="Symbol" pitchFamily="18" charset="2"/>
              </a:rPr>
              <a:t>H makes it very unlikely to observe our data</a:t>
            </a:r>
          </a:p>
          <a:p>
            <a:pPr marL="838200" lvl="1" indent="-381000" eaLnBrk="1" hangingPunct="1">
              <a:buFont typeface="Wingdings" pitchFamily="2" charset="2"/>
              <a:buAutoNum type="arabicPeriod" startAt="4"/>
            </a:pPr>
            <a:r>
              <a:rPr lang="en-US" altLang="el-GR" sz="1800" smtClean="0"/>
              <a:t>We conclude that </a:t>
            </a:r>
            <a:r>
              <a:rPr lang="en-US" altLang="el-GR" sz="1800" smtClean="0">
                <a:sym typeface="Symbol" pitchFamily="18" charset="2"/>
              </a:rPr>
              <a:t>H is very unlikely. We reject H, we accept H </a:t>
            </a:r>
            <a:endParaRPr lang="en-US" altLang="el-GR" sz="1800" smtClean="0"/>
          </a:p>
          <a:p>
            <a:pPr marL="838200" lvl="1" indent="-381000" eaLnBrk="1" hangingPunct="1"/>
            <a:endParaRPr lang="el-GR" altLang="el-GR" sz="1800" smtClean="0"/>
          </a:p>
        </p:txBody>
      </p:sp>
    </p:spTree>
    <p:extLst>
      <p:ext uri="{BB962C8B-B14F-4D97-AF65-F5344CB8AC3E}">
        <p14:creationId xmlns:p14="http://schemas.microsoft.com/office/powerpoint/2010/main" val="241403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Example: </a:t>
            </a:r>
            <a:r>
              <a:rPr lang="en-US" altLang="el-GR" sz="1800" smtClean="0"/>
              <a:t>Hedenfalk et al. </a:t>
            </a:r>
            <a:r>
              <a:rPr lang="el-GR" altLang="el-GR" sz="1800" smtClean="0"/>
              <a:t>N Engl J Med. 2001 Feb 22;344(8):539-48.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l-GR" smtClean="0"/>
              <a:t>Background knowledge</a:t>
            </a:r>
          </a:p>
          <a:p>
            <a:pPr lvl="1" eaLnBrk="1" hangingPunct="1"/>
            <a:r>
              <a:rPr lang="en-US" altLang="el-GR" smtClean="0"/>
              <a:t>Breast Cancer is related to mutations in genes </a:t>
            </a:r>
            <a:r>
              <a:rPr lang="el-GR" altLang="el-GR" smtClean="0"/>
              <a:t>BRCA1 </a:t>
            </a:r>
            <a:r>
              <a:rPr lang="en-US" altLang="el-GR" smtClean="0"/>
              <a:t>and</a:t>
            </a:r>
            <a:r>
              <a:rPr lang="el-GR" altLang="el-GR" smtClean="0"/>
              <a:t> BRCA2</a:t>
            </a:r>
            <a:r>
              <a:rPr lang="en-US" altLang="el-GR" smtClean="0"/>
              <a:t>.</a:t>
            </a:r>
          </a:p>
          <a:p>
            <a:pPr eaLnBrk="1" hangingPunct="1"/>
            <a:r>
              <a:rPr lang="en-US" altLang="el-GR" smtClean="0"/>
              <a:t>Forming the Hypothesis</a:t>
            </a:r>
          </a:p>
          <a:p>
            <a:pPr lvl="1" eaLnBrk="1" hangingPunct="1"/>
            <a:r>
              <a:rPr lang="en-US" altLang="el-GR" smtClean="0"/>
              <a:t>Gene G is expressed differently in breast cancer patients with mutation in </a:t>
            </a:r>
            <a:r>
              <a:rPr lang="el-GR" altLang="el-GR" smtClean="0"/>
              <a:t>BRCA1</a:t>
            </a:r>
            <a:r>
              <a:rPr lang="en-US" altLang="el-GR" smtClean="0"/>
              <a:t> than </a:t>
            </a:r>
            <a:r>
              <a:rPr lang="el-GR" altLang="el-GR" smtClean="0"/>
              <a:t>BRCA2</a:t>
            </a:r>
            <a:endParaRPr lang="en-US" altLang="el-GR" smtClean="0"/>
          </a:p>
          <a:p>
            <a:pPr eaLnBrk="1" hangingPunct="1"/>
            <a:r>
              <a:rPr lang="en-US" altLang="el-GR" smtClean="0"/>
              <a:t>Data gathering:</a:t>
            </a:r>
          </a:p>
          <a:p>
            <a:pPr lvl="1" eaLnBrk="1" hangingPunct="1"/>
            <a:r>
              <a:rPr lang="en-US" altLang="el-GR" smtClean="0"/>
              <a:t>Obtained 7 patients with </a:t>
            </a:r>
            <a:r>
              <a:rPr lang="el-GR" altLang="el-GR" smtClean="0"/>
              <a:t>BRCA1</a:t>
            </a:r>
            <a:r>
              <a:rPr lang="en-US" altLang="el-GR" smtClean="0"/>
              <a:t> mutation, and 8 with </a:t>
            </a:r>
            <a:r>
              <a:rPr lang="el-GR" altLang="el-GR" smtClean="0"/>
              <a:t>BRCA2</a:t>
            </a:r>
            <a:r>
              <a:rPr lang="en-US" altLang="el-GR" smtClean="0"/>
              <a:t> mutation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59317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 </a:t>
            </a:r>
            <a:r>
              <a:rPr lang="en-US" altLang="el-GR" dirty="0" smtClean="0"/>
              <a:t>Find a suitable test statistic </a:t>
            </a:r>
            <a:r>
              <a:rPr lang="en-US" altLang="el-GR" i="1" dirty="0" smtClean="0"/>
              <a:t>T</a:t>
            </a:r>
            <a:endParaRPr lang="el-GR" altLang="el-GR" i="1" dirty="0" smtClean="0"/>
          </a:p>
        </p:txBody>
      </p:sp>
      <p:graphicFrame>
        <p:nvGraphicFramePr>
          <p:cNvPr id="18435" name="Object 4"/>
          <p:cNvGraphicFramePr>
            <a:graphicFrameLocks noGrp="1" noChangeAspect="1"/>
          </p:cNvGraphicFramePr>
          <p:nvPr>
            <p:ph idx="4294967295"/>
          </p:nvPr>
        </p:nvGraphicFramePr>
        <p:xfrm>
          <a:off x="739775" y="1687513"/>
          <a:ext cx="2232025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3" imgW="1002865" imgH="622030" progId="Equation.3">
                  <p:embed/>
                </p:oleObj>
              </mc:Choice>
              <mc:Fallback>
                <p:oleObj name="Equation" r:id="rId3" imgW="1002865" imgH="62203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1687513"/>
                        <a:ext cx="2232025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3276600"/>
            <a:ext cx="8229600" cy="2854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The larger the difference of the two means, the larger the statistic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The larger our sample it is the larger the statistic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The smaller the sample variance, the larger the statistic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i="1" smtClean="0"/>
              <a:t>So, …, </a:t>
            </a:r>
            <a:r>
              <a:rPr lang="en-US" altLang="el-GR" sz="2400" b="1" i="1" smtClean="0"/>
              <a:t>T </a:t>
            </a:r>
            <a:r>
              <a:rPr lang="en-US" altLang="el-GR" sz="2400" b="1" smtClean="0"/>
              <a:t>will be quite large (in absolute value) when we can confidently say </a:t>
            </a:r>
            <a:r>
              <a:rPr lang="en-US" altLang="el-GR" sz="2400" b="1" i="1" smtClean="0"/>
              <a:t>H</a:t>
            </a:r>
            <a:r>
              <a:rPr lang="en-US" altLang="el-GR" sz="2400" b="1" i="1" baseline="-25000" smtClean="0"/>
              <a:t>0 </a:t>
            </a:r>
            <a:r>
              <a:rPr lang="en-US" altLang="el-GR" sz="2400" b="1" smtClean="0"/>
              <a:t>does not hold</a:t>
            </a:r>
            <a:endParaRPr lang="el-GR" altLang="el-GR" sz="2400" b="1" i="1" smtClean="0"/>
          </a:p>
        </p:txBody>
      </p:sp>
    </p:spTree>
    <p:extLst>
      <p:ext uri="{BB962C8B-B14F-4D97-AF65-F5344CB8AC3E}">
        <p14:creationId xmlns:p14="http://schemas.microsoft.com/office/powerpoint/2010/main" val="126437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en-US" altLang="el-GR" dirty="0" smtClean="0"/>
              <a:t>Find </a:t>
            </a:r>
            <a:r>
              <a:rPr lang="en-US" altLang="el-GR" dirty="0" smtClean="0"/>
              <a:t>the distribution of </a:t>
            </a:r>
            <a:r>
              <a:rPr lang="en-US" altLang="el-GR" i="1" dirty="0" smtClean="0"/>
              <a:t>T</a:t>
            </a:r>
            <a:endParaRPr lang="el-GR" altLang="el-GR" i="1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533400" indent="-533400" eaLnBrk="1" hangingPunct="1"/>
            <a:r>
              <a:rPr lang="en-US" altLang="el-GR" sz="2400" smtClean="0"/>
              <a:t>Go to your statistician friend and ask him, open a statistics book, prove it yourself (!) etc.</a:t>
            </a:r>
          </a:p>
          <a:p>
            <a:pPr marL="533400" indent="-533400" eaLnBrk="1" hangingPunct="1"/>
            <a:r>
              <a:rPr lang="en-US" altLang="el-GR" sz="2400" b="1" smtClean="0"/>
              <a:t>if </a:t>
            </a:r>
            <a:endParaRPr lang="el-GR" altLang="el-GR" sz="2400" b="1" smtClean="0"/>
          </a:p>
          <a:p>
            <a:pPr marL="914400" lvl="1" indent="-457200" eaLnBrk="1" hangingPunct="1">
              <a:buFont typeface="Wingdings" pitchFamily="2" charset="2"/>
              <a:buAutoNum type="alphaLcParenR"/>
            </a:pPr>
            <a:r>
              <a:rPr lang="en-US" altLang="el-GR" sz="2000" smtClean="0"/>
              <a:t>the data in both groups are distributed normally around a mean value </a:t>
            </a:r>
            <a:r>
              <a:rPr lang="el-GR" altLang="el-GR" sz="2000" i="1" smtClean="0"/>
              <a:t>μ</a:t>
            </a:r>
            <a:r>
              <a:rPr lang="el-GR" altLang="el-GR" sz="2000" i="1" baseline="-25000" smtClean="0"/>
              <a:t>1 </a:t>
            </a:r>
            <a:r>
              <a:rPr lang="en-US" altLang="el-GR" sz="2000" smtClean="0"/>
              <a:t>and </a:t>
            </a:r>
            <a:r>
              <a:rPr lang="el-GR" altLang="el-GR" sz="2000" i="1" smtClean="0"/>
              <a:t>μ</a:t>
            </a:r>
            <a:r>
              <a:rPr lang="el-GR" altLang="el-GR" sz="2000" i="1" baseline="-25000" smtClean="0"/>
              <a:t>2</a:t>
            </a:r>
            <a:r>
              <a:rPr lang="el-GR" altLang="el-GR" sz="2000" b="1" i="1" baseline="-25000" smtClean="0"/>
              <a:t> </a:t>
            </a:r>
            <a:r>
              <a:rPr lang="en-US" altLang="el-GR" sz="2000" smtClean="0"/>
              <a:t>respectively</a:t>
            </a:r>
          </a:p>
          <a:p>
            <a:pPr marL="914400" lvl="1" indent="-457200" eaLnBrk="1" hangingPunct="1">
              <a:buFont typeface="Wingdings" pitchFamily="2" charset="2"/>
              <a:buAutoNum type="alphaLcParenR"/>
            </a:pPr>
            <a:r>
              <a:rPr lang="en-US" altLang="el-GR" sz="2000" smtClean="0"/>
              <a:t>their variance is the same in both groups (?)</a:t>
            </a:r>
          </a:p>
          <a:p>
            <a:pPr marL="914400" lvl="1" indent="-457200" eaLnBrk="1" hangingPunct="1">
              <a:buFont typeface="Wingdings" pitchFamily="2" charset="2"/>
              <a:buAutoNum type="alphaLcParenR"/>
            </a:pPr>
            <a:r>
              <a:rPr lang="en-US" altLang="el-GR" sz="2000" smtClean="0"/>
              <a:t>Each patient was sampled independently</a:t>
            </a:r>
          </a:p>
          <a:p>
            <a:pPr marL="914400" lvl="1" indent="-457200" eaLnBrk="1" hangingPunct="1">
              <a:buFont typeface="Wingdings" pitchFamily="2" charset="2"/>
              <a:buAutoNum type="alphaLcParenR"/>
            </a:pPr>
            <a:r>
              <a:rPr lang="en-US" altLang="el-GR" sz="2000" smtClean="0"/>
              <a:t>and most importantly, </a:t>
            </a:r>
          </a:p>
          <a:p>
            <a:pPr marL="1295400" lvl="2" indent="-381000" eaLnBrk="1" hangingPunct="1"/>
            <a:r>
              <a:rPr lang="en-US" altLang="el-GR" sz="1800" b="1" smtClean="0"/>
              <a:t>THE NULL HYPOTHESIS HOLDS</a:t>
            </a:r>
          </a:p>
          <a:p>
            <a:pPr marL="914400" lvl="1" indent="-457200" eaLnBrk="1" hangingPunct="1"/>
            <a:r>
              <a:rPr lang="en-US" altLang="el-GR" sz="2000" smtClean="0"/>
              <a:t>(a-c) are specific assumptions for this test, (d) is an assumption for ALL tests</a:t>
            </a:r>
          </a:p>
          <a:p>
            <a:pPr marL="533400" indent="-533400" eaLnBrk="1" hangingPunct="1"/>
            <a:r>
              <a:rPr lang="en-US" altLang="el-GR" sz="2400" b="1" smtClean="0"/>
              <a:t>then</a:t>
            </a:r>
          </a:p>
          <a:p>
            <a:pPr marL="914400" lvl="1" indent="-457200" eaLnBrk="1" hangingPunct="1"/>
            <a:endParaRPr lang="el-GR" altLang="el-GR" sz="2000" smtClean="0"/>
          </a:p>
        </p:txBody>
      </p:sp>
    </p:spTree>
    <p:extLst>
      <p:ext uri="{BB962C8B-B14F-4D97-AF65-F5344CB8AC3E}">
        <p14:creationId xmlns:p14="http://schemas.microsoft.com/office/powerpoint/2010/main" val="247715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en-US" altLang="el-GR" dirty="0" smtClean="0"/>
              <a:t>Find </a:t>
            </a:r>
            <a:r>
              <a:rPr lang="en-US" altLang="el-GR" dirty="0" smtClean="0"/>
              <a:t>the distribution of </a:t>
            </a:r>
            <a:r>
              <a:rPr lang="en-US" altLang="el-GR" i="1" dirty="0" smtClean="0"/>
              <a:t>T</a:t>
            </a:r>
            <a:endParaRPr lang="el-GR" altLang="el-GR" i="1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7200" cy="3962400"/>
          </a:xfrm>
        </p:spPr>
        <p:txBody>
          <a:bodyPr/>
          <a:lstStyle/>
          <a:p>
            <a:pPr eaLnBrk="1" hangingPunct="1"/>
            <a:r>
              <a:rPr lang="en-US" altLang="el-GR" sz="2400" i="1" smtClean="0"/>
              <a:t>T(X) </a:t>
            </a:r>
            <a:r>
              <a:rPr lang="en-US" altLang="el-GR" sz="2400" smtClean="0"/>
              <a:t>when </a:t>
            </a:r>
            <a:r>
              <a:rPr lang="en-US" altLang="el-GR" sz="2400" i="1" smtClean="0"/>
              <a:t>X</a:t>
            </a:r>
            <a:r>
              <a:rPr lang="en-US" altLang="el-GR" sz="2400" smtClean="0"/>
              <a:t> has 15 patients has a probability density function of:</a:t>
            </a:r>
          </a:p>
          <a:p>
            <a:pPr eaLnBrk="1" hangingPunct="1"/>
            <a:endParaRPr lang="en-US" altLang="el-GR" sz="2400" smtClean="0"/>
          </a:p>
          <a:p>
            <a:pPr eaLnBrk="1" hangingPunct="1"/>
            <a:endParaRPr lang="en-US" altLang="el-GR" sz="2400" smtClean="0"/>
          </a:p>
          <a:p>
            <a:pPr eaLnBrk="1" hangingPunct="1"/>
            <a:endParaRPr lang="en-US" altLang="el-GR" sz="2400" smtClean="0"/>
          </a:p>
          <a:p>
            <a:pPr eaLnBrk="1" hangingPunct="1"/>
            <a:endParaRPr lang="en-US" altLang="el-GR" sz="2400" smtClean="0"/>
          </a:p>
          <a:p>
            <a:pPr eaLnBrk="1" hangingPunct="1"/>
            <a:endParaRPr lang="en-US" altLang="el-GR" sz="2400" smtClean="0"/>
          </a:p>
          <a:p>
            <a:pPr eaLnBrk="1" hangingPunct="1"/>
            <a:r>
              <a:rPr lang="en-US" altLang="el-GR" sz="2400" smtClean="0"/>
              <a:t>where </a:t>
            </a:r>
            <a:r>
              <a:rPr lang="en-US" altLang="el-GR" sz="2400" i="1" smtClean="0"/>
              <a:t>v </a:t>
            </a:r>
            <a:r>
              <a:rPr lang="en-US" altLang="el-GR" sz="2400" smtClean="0"/>
              <a:t>is 15 – 2=13 (number of patients – 2)</a:t>
            </a:r>
            <a:endParaRPr lang="en-US" altLang="el-GR" sz="2400" i="1" smtClean="0"/>
          </a:p>
          <a:p>
            <a:pPr lvl="1" eaLnBrk="1" hangingPunct="1"/>
            <a:r>
              <a:rPr lang="en-US" altLang="el-GR" sz="2000" i="1" smtClean="0"/>
              <a:t>v </a:t>
            </a:r>
            <a:r>
              <a:rPr lang="en-US" altLang="el-GR" sz="2000" smtClean="0"/>
              <a:t>is called the degrees of freedom of the test</a:t>
            </a:r>
            <a:endParaRPr lang="el-GR" altLang="el-GR" sz="2000" i="1" smtClean="0"/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362200" y="2624138"/>
          <a:ext cx="4038600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2120900" imgH="762000" progId="Equation.3">
                  <p:embed/>
                </p:oleObj>
              </mc:Choice>
              <mc:Fallback>
                <p:oleObj name="Equation" r:id="rId3" imgW="2120900" imgH="762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24138"/>
                        <a:ext cx="4038600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317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l-GR" dirty="0" smtClean="0"/>
              <a:t>Find </a:t>
            </a:r>
            <a:r>
              <a:rPr lang="en-US" altLang="el-GR" dirty="0" smtClean="0"/>
              <a:t>the distribution of </a:t>
            </a:r>
            <a:r>
              <a:rPr lang="en-US" altLang="el-GR" i="1" dirty="0" smtClean="0"/>
              <a:t>T</a:t>
            </a:r>
            <a:endParaRPr lang="el-GR" altLang="el-GR" i="1" dirty="0" smtClean="0"/>
          </a:p>
        </p:txBody>
      </p:sp>
      <p:pic>
        <p:nvPicPr>
          <p:cNvPr id="21507" name="Picture 7" descr="untitled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47800" y="1676400"/>
            <a:ext cx="6400800" cy="4792663"/>
          </a:xfrm>
          <a:noFill/>
        </p:spPr>
      </p:pic>
    </p:spTree>
    <p:extLst>
      <p:ext uri="{BB962C8B-B14F-4D97-AF65-F5344CB8AC3E}">
        <p14:creationId xmlns:p14="http://schemas.microsoft.com/office/powerpoint/2010/main" val="386041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Decide </a:t>
            </a:r>
            <a:r>
              <a:rPr lang="en-US" altLang="el-GR" dirty="0" smtClean="0"/>
              <a:t>to Reject Or NOT</a:t>
            </a:r>
            <a:endParaRPr lang="el-GR" altLang="el-GR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el-GR" smtClean="0"/>
              <a:t>Depending on the distribution of </a:t>
            </a:r>
            <a:r>
              <a:rPr lang="en-US" altLang="el-GR" i="1" smtClean="0"/>
              <a:t>T</a:t>
            </a:r>
            <a:r>
              <a:rPr lang="en-US" altLang="el-GR" smtClean="0"/>
              <a:t> and the observed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 =T(x)</a:t>
            </a:r>
            <a:endParaRPr lang="en-US" altLang="el-GR" smtClean="0"/>
          </a:p>
          <a:p>
            <a:pPr marL="914400" lvl="1" indent="-457200" eaLnBrk="1" hangingPunct="1">
              <a:buFont typeface="Wingdings" pitchFamily="2" charset="2"/>
              <a:buChar char="p"/>
            </a:pPr>
            <a:r>
              <a:rPr lang="en-US" altLang="el-GR" smtClean="0"/>
              <a:t>decide to reject or not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</a:p>
          <a:p>
            <a:pPr marL="533400" indent="-533400" eaLnBrk="1" hangingPunct="1"/>
            <a:r>
              <a:rPr lang="en-US" altLang="el-GR" smtClean="0"/>
              <a:t>Should we or should we not</a:t>
            </a:r>
          </a:p>
          <a:p>
            <a:pPr marL="533400" indent="-533400" eaLnBrk="1" hangingPunct="1"/>
            <a:r>
              <a:rPr lang="en-US" altLang="el-GR" smtClean="0"/>
              <a:t>If yes, what’s the probability we err?</a:t>
            </a:r>
            <a:endParaRPr lang="el-GR" altLang="el-GR" smtClean="0"/>
          </a:p>
          <a:p>
            <a:pPr marL="533400" indent="-533400"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58027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Decide on a Rejection Region</a:t>
            </a:r>
            <a:endParaRPr lang="el-GR" altLang="el-GR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Decide on a rejection region </a:t>
            </a:r>
            <a:r>
              <a:rPr lang="el-GR" altLang="el-GR" i="1" smtClean="0"/>
              <a:t>Γ </a:t>
            </a:r>
            <a:r>
              <a:rPr lang="en-US" altLang="el-GR" smtClean="0"/>
              <a:t>in the range of our statistic</a:t>
            </a:r>
          </a:p>
          <a:p>
            <a:pPr eaLnBrk="1" hangingPunct="1"/>
            <a:r>
              <a:rPr lang="en-US" altLang="el-GR" smtClean="0"/>
              <a:t>If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 </a:t>
            </a:r>
            <a:r>
              <a:rPr lang="en-US" altLang="el-GR" i="1" smtClean="0">
                <a:sym typeface="Symbol" pitchFamily="18" charset="2"/>
              </a:rPr>
              <a:t> </a:t>
            </a:r>
            <a:r>
              <a:rPr lang="el-GR" altLang="el-GR" i="1" smtClean="0"/>
              <a:t>Γ</a:t>
            </a:r>
            <a:r>
              <a:rPr lang="en-US" altLang="el-GR" i="1" smtClean="0"/>
              <a:t> , </a:t>
            </a:r>
            <a:r>
              <a:rPr lang="en-US" altLang="el-GR" smtClean="0"/>
              <a:t>then reject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</a:p>
          <a:p>
            <a:pPr eaLnBrk="1" hangingPunct="1"/>
            <a:r>
              <a:rPr lang="en-US" altLang="el-GR" smtClean="0"/>
              <a:t>If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 </a:t>
            </a:r>
            <a:r>
              <a:rPr lang="en-US" altLang="el-GR" i="1" smtClean="0">
                <a:sym typeface="Symbol" pitchFamily="18" charset="2"/>
              </a:rPr>
              <a:t> </a:t>
            </a:r>
            <a:r>
              <a:rPr lang="el-GR" altLang="el-GR" i="1" smtClean="0"/>
              <a:t>Γ</a:t>
            </a:r>
            <a:r>
              <a:rPr lang="en-US" altLang="el-GR" i="1" smtClean="0"/>
              <a:t> , </a:t>
            </a:r>
            <a:r>
              <a:rPr lang="en-US" altLang="el-GR" smtClean="0"/>
              <a:t>then do not reject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</a:p>
          <a:p>
            <a:pPr lvl="1" eaLnBrk="1" hangingPunct="1"/>
            <a:r>
              <a:rPr lang="en-US" altLang="el-GR" smtClean="0"/>
              <a:t>accept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 </a:t>
            </a:r>
            <a:r>
              <a:rPr lang="en-US" altLang="el-GR" smtClean="0"/>
              <a:t>?</a:t>
            </a:r>
          </a:p>
          <a:p>
            <a:pPr eaLnBrk="1" hangingPunct="1"/>
            <a:r>
              <a:rPr lang="en-US" altLang="el-GR" smtClean="0"/>
              <a:t>Since we know the pdf of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 </a:t>
            </a:r>
            <a:r>
              <a:rPr lang="en-US" altLang="el-GR" b="1" i="1" smtClean="0"/>
              <a:t>when the null hypothesis holds</a:t>
            </a:r>
            <a:r>
              <a:rPr lang="en-US" altLang="el-GR" i="1" smtClean="0"/>
              <a:t> we can calculate </a:t>
            </a:r>
            <a:r>
              <a:rPr lang="en-US" altLang="el-GR" smtClean="0"/>
              <a:t>P(</a:t>
            </a:r>
            <a:r>
              <a:rPr lang="en-US" altLang="el-GR" i="1" smtClean="0"/>
              <a:t>T </a:t>
            </a:r>
            <a:r>
              <a:rPr lang="en-US" altLang="el-GR" i="1" smtClean="0">
                <a:sym typeface="Symbol" pitchFamily="18" charset="2"/>
              </a:rPr>
              <a:t> </a:t>
            </a:r>
            <a:r>
              <a:rPr lang="el-GR" altLang="el-GR" i="1" smtClean="0"/>
              <a:t>Γ</a:t>
            </a:r>
            <a:r>
              <a:rPr lang="en-US" altLang="el-GR" i="1" smtClean="0"/>
              <a:t> | H</a:t>
            </a:r>
            <a:r>
              <a:rPr lang="en-US" altLang="el-GR" i="1" baseline="-25000" smtClean="0"/>
              <a:t>0</a:t>
            </a:r>
            <a:r>
              <a:rPr lang="en-US" altLang="el-GR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50349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Decide on a Rejection Region</a:t>
            </a:r>
            <a:endParaRPr lang="el-GR" altLang="el-GR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If P(</a:t>
            </a:r>
            <a:r>
              <a:rPr lang="en-US" altLang="el-GR" i="1" smtClean="0"/>
              <a:t>T </a:t>
            </a:r>
            <a:r>
              <a:rPr lang="en-US" altLang="el-GR" i="1" smtClean="0">
                <a:sym typeface="Symbol" pitchFamily="18" charset="2"/>
              </a:rPr>
              <a:t> </a:t>
            </a:r>
            <a:r>
              <a:rPr lang="el-GR" altLang="el-GR" i="1" smtClean="0"/>
              <a:t>Γ</a:t>
            </a:r>
            <a:r>
              <a:rPr lang="en-US" altLang="el-GR" i="1" smtClean="0"/>
              <a:t> | H</a:t>
            </a:r>
            <a:r>
              <a:rPr lang="en-US" altLang="el-GR" i="1" baseline="-25000" smtClean="0"/>
              <a:t>0</a:t>
            </a:r>
            <a:r>
              <a:rPr lang="en-US" altLang="el-GR" smtClean="0"/>
              <a:t>) is too low, we know we are safely rejecting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</a:p>
          <a:p>
            <a:pPr eaLnBrk="1" hangingPunct="1"/>
            <a:endParaRPr lang="en-US" altLang="el-GR" i="1" baseline="-25000" smtClean="0"/>
          </a:p>
          <a:p>
            <a:pPr eaLnBrk="1" hangingPunct="1"/>
            <a:r>
              <a:rPr lang="en-US" altLang="el-GR" smtClean="0"/>
              <a:t>However, we would also like P(</a:t>
            </a:r>
            <a:r>
              <a:rPr lang="en-US" altLang="el-GR" i="1" smtClean="0"/>
              <a:t>T </a:t>
            </a:r>
            <a:r>
              <a:rPr lang="en-US" altLang="el-GR" i="1" smtClean="0">
                <a:sym typeface="Symbol" pitchFamily="18" charset="2"/>
              </a:rPr>
              <a:t> </a:t>
            </a:r>
            <a:r>
              <a:rPr lang="el-GR" altLang="el-GR" i="1" smtClean="0"/>
              <a:t>Γ</a:t>
            </a:r>
            <a:r>
              <a:rPr lang="en-US" altLang="el-GR" i="1" smtClean="0"/>
              <a:t> | H</a:t>
            </a:r>
            <a:r>
              <a:rPr lang="en-US" altLang="el-GR" i="1" baseline="-25000" smtClean="0"/>
              <a:t>1</a:t>
            </a:r>
            <a:r>
              <a:rPr lang="en-US" altLang="el-GR" smtClean="0"/>
              <a:t>) to be high</a:t>
            </a:r>
          </a:p>
          <a:p>
            <a:pPr eaLnBrk="1" hangingPunct="1"/>
            <a:endParaRPr lang="en-US" altLang="el-GR" smtClean="0"/>
          </a:p>
          <a:p>
            <a:pPr eaLnBrk="1" hangingPunct="1"/>
            <a:r>
              <a:rPr lang="en-US" altLang="el-GR" smtClean="0"/>
              <a:t>What should be our rejection region in our example? </a:t>
            </a:r>
          </a:p>
          <a:p>
            <a:pPr lvl="1" eaLnBrk="1" hangingPunct="1"/>
            <a:endParaRPr lang="en-US" altLang="el-GR" smtClean="0"/>
          </a:p>
          <a:p>
            <a:pPr eaLnBrk="1" hangingPunct="1"/>
            <a:endParaRPr lang="en-US" altLang="el-GR" i="1" smtClean="0"/>
          </a:p>
        </p:txBody>
      </p:sp>
    </p:spTree>
    <p:extLst>
      <p:ext uri="{BB962C8B-B14F-4D97-AF65-F5344CB8AC3E}">
        <p14:creationId xmlns:p14="http://schemas.microsoft.com/office/powerpoint/2010/main" val="13317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The Need for a Test Statistic</a:t>
            </a:r>
            <a:endParaRPr lang="el-GR" altLang="el-GR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Let </a:t>
            </a:r>
            <a:r>
              <a:rPr lang="en-US" altLang="el-GR" i="1" smtClean="0"/>
              <a:t>x</a:t>
            </a:r>
            <a:r>
              <a:rPr lang="en-US" altLang="el-GR" i="1" baseline="-25000" smtClean="0"/>
              <a:t>1</a:t>
            </a:r>
            <a:r>
              <a:rPr lang="en-US" altLang="el-GR" smtClean="0"/>
              <a:t>, …, </a:t>
            </a:r>
            <a:r>
              <a:rPr lang="en-US" altLang="el-GR" i="1" smtClean="0"/>
              <a:t>x</a:t>
            </a:r>
            <a:r>
              <a:rPr lang="en-US" altLang="el-GR" i="1" baseline="-25000" smtClean="0"/>
              <a:t>n </a:t>
            </a:r>
            <a:r>
              <a:rPr lang="en-US" altLang="el-GR" smtClean="0"/>
              <a:t>be the vectors with our data (e.g., each patient vector)</a:t>
            </a:r>
          </a:p>
          <a:p>
            <a:pPr lvl="1" eaLnBrk="1" hangingPunct="1"/>
            <a:r>
              <a:rPr lang="en-US" altLang="el-GR" smtClean="0"/>
              <a:t>x = </a:t>
            </a:r>
            <a:r>
              <a:rPr lang="en-US" altLang="el-GR" smtClean="0">
                <a:sym typeface="Symbol" pitchFamily="18" charset="2"/>
              </a:rPr>
              <a:t> </a:t>
            </a:r>
            <a:r>
              <a:rPr lang="en-US" altLang="el-GR" i="1" smtClean="0"/>
              <a:t>x</a:t>
            </a:r>
            <a:r>
              <a:rPr lang="en-US" altLang="el-GR" i="1" baseline="-25000" smtClean="0"/>
              <a:t>1</a:t>
            </a:r>
            <a:r>
              <a:rPr lang="en-US" altLang="el-GR" smtClean="0"/>
              <a:t>, …, </a:t>
            </a:r>
            <a:r>
              <a:rPr lang="en-US" altLang="el-GR" i="1" smtClean="0"/>
              <a:t>x</a:t>
            </a:r>
            <a:r>
              <a:rPr lang="en-US" altLang="el-GR" i="1" baseline="-25000" smtClean="0"/>
              <a:t>n </a:t>
            </a:r>
            <a:r>
              <a:rPr lang="en-US" altLang="el-GR" smtClean="0">
                <a:sym typeface="Symbol" pitchFamily="18" charset="2"/>
              </a:rPr>
              <a:t></a:t>
            </a:r>
          </a:p>
          <a:p>
            <a:pPr lvl="1" eaLnBrk="1" hangingPunct="1"/>
            <a:r>
              <a:rPr lang="en-US" altLang="el-GR" smtClean="0">
                <a:sym typeface="Symbol" pitchFamily="18" charset="2"/>
              </a:rPr>
              <a:t>x is the matrix with our data</a:t>
            </a:r>
          </a:p>
          <a:p>
            <a:pPr eaLnBrk="1" hangingPunct="1"/>
            <a:r>
              <a:rPr lang="en-US" altLang="el-GR" smtClean="0"/>
              <a:t>Ideally, we would like to calculate:</a:t>
            </a:r>
          </a:p>
          <a:p>
            <a:pPr lvl="1" eaLnBrk="1" hangingPunct="1"/>
            <a:r>
              <a:rPr lang="en-US" altLang="el-GR" smtClean="0"/>
              <a:t>P(obtaining data similar to </a:t>
            </a:r>
            <a:r>
              <a:rPr lang="en-US" altLang="el-GR" i="1" smtClean="0"/>
              <a:t>x</a:t>
            </a:r>
            <a:r>
              <a:rPr lang="en-US" altLang="el-GR" smtClean="0"/>
              <a:t> |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  <a:r>
              <a:rPr lang="en-US" altLang="el-GR" smtClean="0"/>
              <a:t>)</a:t>
            </a:r>
          </a:p>
          <a:p>
            <a:pPr lvl="1" eaLnBrk="1" hangingPunct="1"/>
            <a:r>
              <a:rPr lang="en-US" altLang="el-GR" smtClean="0"/>
              <a:t>(Why not calculate P(</a:t>
            </a:r>
            <a:r>
              <a:rPr lang="en-US" altLang="el-GR" i="1" smtClean="0"/>
              <a:t>x</a:t>
            </a:r>
            <a:r>
              <a:rPr lang="en-US" altLang="el-GR" smtClean="0"/>
              <a:t> |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  <a:r>
              <a:rPr lang="en-US" altLang="el-GR" smtClean="0"/>
              <a:t>)?)</a:t>
            </a:r>
          </a:p>
          <a:p>
            <a:pPr eaLnBrk="1" hangingPunct="1"/>
            <a:r>
              <a:rPr lang="en-US" altLang="el-GR" smtClean="0"/>
              <a:t>This is typically very difficult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82096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Decide on a Rejection Region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3528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where extreme values of 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smtClean="0"/>
              <a:t> are: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unlikely to come from when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</a:t>
            </a:r>
            <a:r>
              <a:rPr lang="en-US" altLang="el-GR" sz="2000" i="1" smtClean="0"/>
              <a:t> </a:t>
            </a:r>
            <a:r>
              <a:rPr lang="en-US" altLang="el-GR" sz="2000" smtClean="0"/>
              <a:t>is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could come with high probability, when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 </a:t>
            </a:r>
            <a:r>
              <a:rPr lang="en-US" altLang="el-GR" sz="2000" smtClean="0"/>
              <a:t>is false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P(T</a:t>
            </a:r>
            <a:r>
              <a:rPr lang="en-US" altLang="el-GR" sz="2400" i="1" smtClean="0"/>
              <a:t> </a:t>
            </a:r>
            <a:r>
              <a:rPr lang="en-US" altLang="el-GR" sz="2400" i="1" smtClean="0">
                <a:sym typeface="Symbol" pitchFamily="18" charset="2"/>
              </a:rPr>
              <a:t> </a:t>
            </a:r>
            <a:r>
              <a:rPr lang="el-GR" altLang="el-GR" sz="2400" i="1" smtClean="0"/>
              <a:t>Γ</a:t>
            </a:r>
            <a:r>
              <a:rPr lang="en-US" altLang="el-GR" sz="2400" i="1" smtClean="0"/>
              <a:t> | H</a:t>
            </a:r>
            <a:r>
              <a:rPr lang="en-US" altLang="el-GR" sz="2400" i="1" baseline="-25000" smtClean="0"/>
              <a:t>0</a:t>
            </a:r>
            <a:r>
              <a:rPr lang="en-US" altLang="el-GR" sz="2400" smtClean="0"/>
              <a:t>) is the area of the shaded region (can be calculated)</a:t>
            </a:r>
          </a:p>
        </p:txBody>
      </p:sp>
      <p:pic>
        <p:nvPicPr>
          <p:cNvPr id="25604" name="Picture 7" descr="untitl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0" y="2351088"/>
            <a:ext cx="4953000" cy="3714750"/>
          </a:xfrm>
        </p:spPr>
      </p:pic>
      <p:sp>
        <p:nvSpPr>
          <p:cNvPr id="25605" name="Text Box 9"/>
          <p:cNvSpPr txBox="1">
            <a:spLocks noChangeArrowheads="1"/>
          </p:cNvSpPr>
          <p:nvPr/>
        </p:nvSpPr>
        <p:spPr bwMode="auto">
          <a:xfrm>
            <a:off x="4495800" y="3581400"/>
            <a:ext cx="21336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l-GR" sz="1600"/>
              <a:t>Γ </a:t>
            </a:r>
            <a:r>
              <a:rPr lang="en-US" altLang="el-GR" sz="1600"/>
              <a:t>region of rejection</a:t>
            </a:r>
          </a:p>
        </p:txBody>
      </p:sp>
      <p:sp>
        <p:nvSpPr>
          <p:cNvPr id="25606" name="Line 10"/>
          <p:cNvSpPr>
            <a:spLocks noChangeShapeType="1"/>
          </p:cNvSpPr>
          <p:nvPr/>
        </p:nvSpPr>
        <p:spPr bwMode="auto">
          <a:xfrm>
            <a:off x="4953000" y="4267200"/>
            <a:ext cx="381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07" name="Line 11"/>
          <p:cNvSpPr>
            <a:spLocks noChangeShapeType="1"/>
          </p:cNvSpPr>
          <p:nvPr/>
        </p:nvSpPr>
        <p:spPr bwMode="auto">
          <a:xfrm>
            <a:off x="4953000" y="4267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71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Typical Rejection Regions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Typically, test statistics get extreme (too high or too low) values with low probability, when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 </a:t>
            </a:r>
            <a:r>
              <a:rPr lang="en-US" altLang="el-GR" smtClean="0"/>
              <a:t>holds</a:t>
            </a:r>
          </a:p>
          <a:p>
            <a:pPr eaLnBrk="1" hangingPunct="1"/>
            <a:r>
              <a:rPr lang="en-US" altLang="el-GR" smtClean="0"/>
              <a:t>In our example, </a:t>
            </a:r>
            <a:r>
              <a:rPr lang="el-GR" altLang="el-GR" i="1" smtClean="0"/>
              <a:t>Γ = </a:t>
            </a:r>
            <a:r>
              <a:rPr lang="el-GR" altLang="el-GR" smtClean="0"/>
              <a:t>{</a:t>
            </a:r>
            <a:r>
              <a:rPr lang="en-US" altLang="el-GR" smtClean="0"/>
              <a:t>t:|t|&gt;3}</a:t>
            </a:r>
          </a:p>
        </p:txBody>
      </p:sp>
    </p:spTree>
    <p:extLst>
      <p:ext uri="{BB962C8B-B14F-4D97-AF65-F5344CB8AC3E}">
        <p14:creationId xmlns:p14="http://schemas.microsoft.com/office/powerpoint/2010/main" val="62078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Rejection Procedure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We pre-select a probability threshold </a:t>
            </a:r>
            <a:r>
              <a:rPr lang="en-US" altLang="el-GR" sz="2400" i="1" smtClean="0"/>
              <a:t>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We find a rejection region </a:t>
            </a:r>
            <a:r>
              <a:rPr lang="el-GR" altLang="el-GR" sz="2400" i="1" smtClean="0"/>
              <a:t>Γ </a:t>
            </a:r>
            <a:r>
              <a:rPr lang="en-US" altLang="el-GR" sz="2400" i="1" smtClean="0"/>
              <a:t>=</a:t>
            </a:r>
            <a:r>
              <a:rPr lang="el-GR" altLang="el-GR" sz="2400" smtClean="0"/>
              <a:t>{</a:t>
            </a:r>
            <a:r>
              <a:rPr lang="en-US" altLang="el-GR" sz="2400" smtClean="0"/>
              <a:t>t:|t|&gt;c}</a:t>
            </a:r>
            <a:r>
              <a:rPr lang="el-GR" altLang="el-GR" sz="2400" i="1" smtClean="0"/>
              <a:t> </a:t>
            </a:r>
            <a:r>
              <a:rPr lang="en-US" altLang="el-GR" sz="2400" smtClean="0"/>
              <a:t>such that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P(</a:t>
            </a:r>
            <a:r>
              <a:rPr lang="en-US" altLang="el-GR" sz="2000" i="1" smtClean="0"/>
              <a:t>T </a:t>
            </a:r>
            <a:r>
              <a:rPr lang="en-US" altLang="el-GR" sz="2000" i="1" smtClean="0">
                <a:sym typeface="Symbol" pitchFamily="18" charset="2"/>
              </a:rPr>
              <a:t>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0</a:t>
            </a:r>
            <a:r>
              <a:rPr lang="en-US" altLang="el-GR" sz="2000" smtClean="0"/>
              <a:t>) =</a:t>
            </a:r>
            <a:r>
              <a:rPr lang="en-US" altLang="el-GR" sz="2000" smtClean="0">
                <a:sym typeface="Symbol" pitchFamily="18" charset="2"/>
              </a:rPr>
              <a:t> </a:t>
            </a:r>
            <a:r>
              <a:rPr lang="en-US" altLang="el-GR" sz="2000" i="1" smtClean="0">
                <a:sym typeface="Symbol" pitchFamily="18" charset="2"/>
              </a:rPr>
              <a:t>a</a:t>
            </a:r>
            <a:endParaRPr lang="en-US" altLang="el-GR" sz="2000" smtClean="0"/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We decide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Reject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 </a:t>
            </a:r>
            <a:r>
              <a:rPr lang="en-US" altLang="el-GR" sz="2000" smtClean="0"/>
              <a:t>if </a:t>
            </a:r>
            <a:r>
              <a:rPr lang="en-US" altLang="el-GR" sz="2000" i="1" smtClean="0"/>
              <a:t>t</a:t>
            </a:r>
            <a:r>
              <a:rPr lang="en-US" altLang="el-GR" sz="2000" i="1" baseline="-25000" smtClean="0"/>
              <a:t>o</a:t>
            </a:r>
            <a:r>
              <a:rPr lang="en-US" altLang="el-GR" sz="2000" i="1" smtClean="0"/>
              <a:t> </a:t>
            </a:r>
            <a:r>
              <a:rPr lang="en-US" altLang="el-GR" sz="2000" i="1" smtClean="0">
                <a:sym typeface="Symbol" pitchFamily="18" charset="2"/>
              </a:rPr>
              <a:t> </a:t>
            </a:r>
            <a:r>
              <a:rPr lang="el-GR" altLang="el-GR" sz="2000" i="1" smtClean="0"/>
              <a:t>Γ</a:t>
            </a:r>
            <a:r>
              <a:rPr lang="en-US" altLang="el-GR" sz="2000" i="1" smtClean="0"/>
              <a:t> </a:t>
            </a:r>
            <a:r>
              <a:rPr lang="en-US" altLang="el-GR" sz="2000" smtClean="0"/>
              <a:t>(recall: </a:t>
            </a:r>
            <a:r>
              <a:rPr lang="en-US" altLang="el-GR" sz="2000" i="1" smtClean="0"/>
              <a:t>t</a:t>
            </a:r>
            <a:r>
              <a:rPr lang="en-US" altLang="el-GR" sz="2000" i="1" baseline="-25000" smtClean="0"/>
              <a:t>o</a:t>
            </a:r>
            <a:r>
              <a:rPr lang="en-US" altLang="el-GR" sz="2000" i="1" smtClean="0"/>
              <a:t> </a:t>
            </a:r>
            <a:r>
              <a:rPr lang="en-US" altLang="el-GR" sz="2000" smtClean="0"/>
              <a:t>is the observed </a:t>
            </a:r>
            <a:r>
              <a:rPr lang="en-US" altLang="el-GR" sz="2000" i="1" smtClean="0"/>
              <a:t>T</a:t>
            </a:r>
            <a:r>
              <a:rPr lang="en-US" altLang="el-GR" sz="2000" smtClean="0"/>
              <a:t> in our data)</a:t>
            </a:r>
            <a:endParaRPr lang="en-US" altLang="el-GR" sz="2000" i="1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i="1" smtClean="0">
                <a:sym typeface="Symbol" pitchFamily="18" charset="2"/>
              </a:rPr>
              <a:t>Accept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 </a:t>
            </a:r>
            <a:r>
              <a:rPr lang="en-US" altLang="el-GR" sz="2000" smtClean="0"/>
              <a:t>otherwise</a:t>
            </a:r>
            <a:endParaRPr lang="en-US" altLang="el-GR" sz="20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What values do we usually use for </a:t>
            </a:r>
            <a:r>
              <a:rPr lang="en-US" altLang="el-GR" sz="2400" i="1" smtClean="0"/>
              <a:t>a </a:t>
            </a:r>
            <a:r>
              <a:rPr lang="en-US" altLang="el-GR" sz="2400" smtClean="0"/>
              <a:t>in science?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0.05 is the most typical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smaller ones are also used: 0.01 , 0.001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When 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i="1" smtClean="0"/>
              <a:t> </a:t>
            </a:r>
            <a:r>
              <a:rPr lang="en-US" altLang="el-GR" sz="2400" i="1" smtClean="0">
                <a:sym typeface="Symbol" pitchFamily="18" charset="2"/>
              </a:rPr>
              <a:t> </a:t>
            </a:r>
            <a:r>
              <a:rPr lang="el-GR" altLang="el-GR" sz="2400" i="1" smtClean="0"/>
              <a:t>Γ</a:t>
            </a:r>
            <a:r>
              <a:rPr lang="en-US" altLang="el-GR" sz="2400" i="1" smtClean="0"/>
              <a:t> </a:t>
            </a:r>
            <a:r>
              <a:rPr lang="en-US" altLang="el-GR" sz="2400" smtClean="0"/>
              <a:t>we say the finding is statistically significant at significance level </a:t>
            </a:r>
            <a:r>
              <a:rPr lang="en-US" altLang="el-GR" sz="2400" i="1" smtClean="0"/>
              <a:t>a</a:t>
            </a:r>
            <a:endParaRPr lang="en-US" altLang="el-GR" sz="24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l-GR" sz="2400" smtClean="0"/>
          </a:p>
        </p:txBody>
      </p:sp>
    </p:spTree>
    <p:extLst>
      <p:ext uri="{BB962C8B-B14F-4D97-AF65-F5344CB8AC3E}">
        <p14:creationId xmlns:p14="http://schemas.microsoft.com/office/powerpoint/2010/main" val="376892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l-GR" dirty="0" smtClean="0"/>
              <a:t>Example (hypothetical) Data revisit</a:t>
            </a:r>
            <a:endParaRPr lang="el-GR" altLang="el-GR" dirty="0" smtClean="0"/>
          </a:p>
        </p:txBody>
      </p:sp>
      <p:graphicFrame>
        <p:nvGraphicFramePr>
          <p:cNvPr id="17581" name="Group 17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36568880"/>
              </p:ext>
            </p:extLst>
          </p:nvPr>
        </p:nvGraphicFramePr>
        <p:xfrm>
          <a:off x="457200" y="1600200"/>
          <a:ext cx="8001000" cy="4824419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7016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Patient number</a:t>
                      </a:r>
                      <a:endParaRPr kumimoji="0" lang="el-G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Expression Level of Gene G</a:t>
                      </a:r>
                      <a:endParaRPr kumimoji="0" lang="el-GR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Have mutation in BRCA1 or not</a:t>
                      </a:r>
                      <a:endParaRPr kumimoji="0" lang="el-GR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 (x</a:t>
                      </a:r>
                      <a:r>
                        <a:rPr kumimoji="0" lang="en-US" altLang="en-US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98.2244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69.6810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118.4339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115.2322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150.7729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117.7385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80.6921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142.8455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l-GR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156.8692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151.9287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11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147.3357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131.2094 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150.3127 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147.0670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 (x</a:t>
                      </a:r>
                      <a:r>
                        <a:rPr kumimoji="0" lang="en-US" altLang="en-US" sz="12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)</a:t>
                      </a:r>
                      <a:endParaRPr kumimoji="0" lang="el-GR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122.3306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51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24000"/>
                <a:ext cx="7408333" cy="4953000"/>
              </a:xfrm>
            </p:spPr>
            <p:txBody>
              <a:bodyPr>
                <a:normAutofit/>
              </a:bodyPr>
              <a:lstStyle/>
              <a:p>
                <a:r>
                  <a:rPr lang="en-GB" dirty="0" smtClean="0"/>
                  <a:t>Can we assume that the true mean of the expressions is equal to 100?</a:t>
                </a:r>
                <a:r>
                  <a:rPr lang="el-GR" dirty="0" smtClean="0"/>
                  <a:t> </a:t>
                </a:r>
                <a:endParaRPr lang="en-GB" dirty="0" smtClean="0"/>
              </a:p>
              <a:p>
                <a:r>
                  <a:rPr lang="en-GB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 :</m:t>
                    </m:r>
                    <m:r>
                      <a:rPr lang="el-GR" b="0" i="1" smtClean="0">
                        <a:latin typeface="Cambria Math"/>
                      </a:rPr>
                      <m:t>𝜇</m:t>
                    </m:r>
                    <m:r>
                      <a:rPr lang="en-GB" b="0" i="1" smtClean="0">
                        <a:latin typeface="Cambria Math"/>
                      </a:rPr>
                      <m:t>=100</m:t>
                    </m:r>
                  </m:oMath>
                </a14:m>
                <a:r>
                  <a:rPr lang="en-GB" dirty="0" smtClean="0"/>
                  <a:t> versus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:</m:t>
                    </m:r>
                    <m:r>
                      <a:rPr lang="el-GR" b="0" i="1" smtClean="0">
                        <a:latin typeface="Cambria Math"/>
                      </a:rPr>
                      <m:t>𝜇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GB" i="1">
                        <a:latin typeface="Cambria Math"/>
                      </a:rPr>
                      <m:t>100</m:t>
                    </m:r>
                    <m:r>
                      <a:rPr lang="el-GR" b="0" i="0" smtClean="0">
                        <a:latin typeface="Cambria Math"/>
                      </a:rPr>
                      <m:t>.</m:t>
                    </m:r>
                  </m:oMath>
                </a14:m>
                <a:endParaRPr lang="en-GB" b="0" dirty="0" smtClean="0"/>
              </a:p>
              <a:p>
                <a:endParaRPr lang="el-GR" b="0" dirty="0" smtClean="0"/>
              </a:p>
              <a:p>
                <a:r>
                  <a:rPr lang="en-GB" dirty="0" smtClean="0"/>
                  <a:t>The test statistic is</a:t>
                </a:r>
              </a:p>
              <a:p>
                <a:endParaRPr lang="en-GB" dirty="0" smtClean="0"/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𝑇</m:t>
                    </m:r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GB" b="0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el-GR" b="0" i="1" smtClean="0">
                                <a:latin typeface="Cambria Math"/>
                              </a:rPr>
                              <m:t>𝜇</m:t>
                            </m:r>
                          </m:e>
                        </m:d>
                      </m:num>
                      <m:den>
                        <m:f>
                          <m:fPr>
                            <m:type m:val="skw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r>
                  <a:rPr lang="en-GB" dirty="0" smtClean="0"/>
                  <a:t> .  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𝑇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≥</m:t>
                    </m:r>
                    <m:sSub>
                      <m:sSubPr>
                        <m:ctrlPr>
                          <a:rPr lang="en-GB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en-GB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, 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 −1</m:t>
                        </m:r>
                      </m:sub>
                    </m:sSub>
                    <m:r>
                      <a:rPr lang="en-GB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dirty="0" smtClean="0"/>
                  <a:t> reject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 smtClean="0"/>
                  <a:t>. </a:t>
                </a:r>
              </a:p>
              <a:p>
                <a:endParaRPr lang="en-GB" dirty="0" smtClean="0"/>
              </a:p>
              <a:p>
                <a:endParaRPr lang="el-GR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24000"/>
                <a:ext cx="7408333" cy="4953000"/>
              </a:xfrm>
              <a:blipFill rotWithShape="1">
                <a:blip r:embed="rId2"/>
                <a:stretch>
                  <a:fillRect l="-1317" t="-1353" r="-1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One sample t-test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2510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24000"/>
                <a:ext cx="7408333" cy="4953000"/>
              </a:xfrm>
            </p:spPr>
            <p:txBody>
              <a:bodyPr>
                <a:normAutofit/>
              </a:bodyPr>
              <a:lstStyle/>
              <a:p>
                <a:r>
                  <a:rPr lang="en-GB" dirty="0" smtClean="0"/>
                  <a:t>Can we assume that the true mean of the expressions is equal to 100?</a:t>
                </a:r>
                <a:r>
                  <a:rPr lang="el-GR" dirty="0" smtClean="0"/>
                  <a:t> </a:t>
                </a:r>
                <a:endParaRPr lang="en-GB" dirty="0" smtClean="0"/>
              </a:p>
              <a:p>
                <a:r>
                  <a:rPr lang="en-GB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b="0" i="1" smtClean="0">
                        <a:latin typeface="Cambria Math"/>
                      </a:rPr>
                      <m:t> :</m:t>
                    </m:r>
                    <m:r>
                      <a:rPr lang="el-GR" b="0" i="1" smtClean="0">
                        <a:latin typeface="Cambria Math"/>
                      </a:rPr>
                      <m:t>𝜇</m:t>
                    </m:r>
                    <m:r>
                      <a:rPr lang="en-GB" b="0" i="1" smtClean="0">
                        <a:latin typeface="Cambria Math"/>
                      </a:rPr>
                      <m:t>=100</m:t>
                    </m:r>
                  </m:oMath>
                </a14:m>
                <a:r>
                  <a:rPr lang="en-GB" dirty="0" smtClean="0"/>
                  <a:t> versus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:</m:t>
                    </m:r>
                    <m:r>
                      <a:rPr lang="el-GR" b="0" i="1" smtClean="0">
                        <a:latin typeface="Cambria Math"/>
                      </a:rPr>
                      <m:t>𝜇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GB" i="1">
                        <a:latin typeface="Cambria Math"/>
                      </a:rPr>
                      <m:t>100</m:t>
                    </m:r>
                  </m:oMath>
                </a14:m>
                <a:r>
                  <a:rPr lang="en-GB" b="0" dirty="0" smtClean="0"/>
                  <a:t> </a:t>
                </a:r>
              </a:p>
              <a:p>
                <a:r>
                  <a:rPr lang="en-GB" b="0" dirty="0" smtClean="0"/>
                  <a:t>a=0.05 default value.</a:t>
                </a:r>
                <a:endParaRPr lang="el-GR" b="0" dirty="0" smtClean="0"/>
              </a:p>
              <a:p>
                <a:endParaRPr lang="en-GB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GB" b="0" i="1" smtClean="0">
                        <a:latin typeface="Cambria Math"/>
                      </a:rPr>
                      <m:t>=126.7116</m:t>
                    </m:r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𝑠</m:t>
                    </m:r>
                    <m:r>
                      <a:rPr lang="en-GB" i="1">
                        <a:latin typeface="Cambria Math"/>
                      </a:rPr>
                      <m:t>=27.10216</m:t>
                    </m:r>
                  </m:oMath>
                </a14:m>
                <a:endParaRPr lang="en-GB" dirty="0" smtClean="0"/>
              </a:p>
              <a:p>
                <a:r>
                  <a:rPr lang="en-GB" dirty="0" smtClean="0"/>
                  <a:t>We plug-in these numbers in the previous formula and get </a:t>
                </a:r>
              </a:p>
              <a:p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𝑇</m:t>
                    </m:r>
                    <m:r>
                      <a:rPr lang="en-GB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GB" i="1">
                                <a:latin typeface="Cambria Math"/>
                              </a:rPr>
                            </m:ctrlPr>
                          </m:dPr>
                          <m:e>
                            <m:acc>
                              <m:accPr>
                                <m:chr m:val="̅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acc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acc>
                            <m:r>
                              <a:rPr lang="en-GB" i="1">
                                <a:latin typeface="Cambria Math"/>
                              </a:rPr>
                              <m:t> −</m:t>
                            </m:r>
                            <m:r>
                              <a:rPr lang="el-GR" i="1">
                                <a:latin typeface="Cambria Math"/>
                              </a:rPr>
                              <m:t>𝜇</m:t>
                            </m:r>
                          </m:e>
                        </m:d>
                      </m:num>
                      <m:den>
                        <m:f>
                          <m:fPr>
                            <m:type m:val="skw"/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𝑆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den>
                    </m:f>
                    <m:r>
                      <a:rPr lang="en-GB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GB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126.7116</m:t>
                            </m:r>
                            <m:r>
                              <a:rPr lang="en-GB" i="1">
                                <a:latin typeface="Cambria Math"/>
                              </a:rPr>
                              <m:t> −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100</m:t>
                            </m:r>
                          </m:e>
                        </m:d>
                      </m:num>
                      <m:den>
                        <m:f>
                          <m:fPr>
                            <m:type m:val="skw"/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27.10216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den>
                        </m:f>
                      </m:den>
                    </m:f>
                    <m:r>
                      <a:rPr lang="en-GB" i="1">
                        <a:latin typeface="Cambria Math"/>
                      </a:rPr>
                      <m:t>=3.8172</m:t>
                    </m:r>
                  </m:oMath>
                </a14:m>
                <a:r>
                  <a:rPr lang="en-GB" dirty="0" smtClean="0"/>
                  <a:t>     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b>
                        <m:r>
                          <a:rPr lang="en-GB" i="1">
                            <a:latin typeface="Cambria Math"/>
                            <a:ea typeface="Cambria Math"/>
                          </a:rPr>
                          <m:t>1−</m:t>
                        </m:r>
                        <m:f>
                          <m:fPr>
                            <m:ctrlPr>
                              <a:rPr lang="en-GB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0.05</m:t>
                            </m:r>
                          </m:num>
                          <m:den>
                            <m:r>
                              <a:rPr lang="en-GB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GB" i="1">
                            <a:latin typeface="Cambria Math"/>
                            <a:ea typeface="Cambria Math"/>
                          </a:rPr>
                          <m:t>, </m:t>
                        </m:r>
                        <m:r>
                          <a:rPr lang="en-GB" b="0" i="1" smtClean="0">
                            <a:latin typeface="Cambria Math"/>
                            <a:ea typeface="Cambria Math"/>
                          </a:rPr>
                          <m:t> 15</m:t>
                        </m:r>
                        <m:r>
                          <a:rPr lang="en-GB" i="1">
                            <a:latin typeface="Cambria Math"/>
                            <a:ea typeface="Cambria Math"/>
                          </a:rPr>
                          <m:t> −1</m:t>
                        </m:r>
                      </m:sub>
                    </m:sSub>
                    <m:r>
                      <a:rPr lang="en-GB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GB" dirty="0"/>
                  <a:t>  </a:t>
                </a:r>
                <a:r>
                  <a:rPr lang="en-GB" dirty="0" smtClean="0"/>
                  <a:t>2.144787  &lt; T, hence reject 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GB" dirty="0" smtClean="0"/>
                  <a:t>. </a:t>
                </a:r>
                <a:endParaRPr lang="el-GR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24000"/>
                <a:ext cx="7408333" cy="4953000"/>
              </a:xfrm>
              <a:blipFill rotWithShape="1">
                <a:blip r:embed="rId2"/>
                <a:stretch>
                  <a:fillRect l="-1317" t="-1353" r="-14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One sample t-test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429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600200"/>
            <a:ext cx="7408333" cy="4876800"/>
          </a:xfrm>
        </p:spPr>
        <p:txBody>
          <a:bodyPr/>
          <a:lstStyle/>
          <a:p>
            <a:r>
              <a:rPr lang="en-GB" b="1" dirty="0" smtClean="0"/>
              <a:t>P-value</a:t>
            </a:r>
            <a:r>
              <a:rPr lang="en-GB" dirty="0" smtClean="0"/>
              <a:t>: </a:t>
            </a:r>
          </a:p>
          <a:p>
            <a:r>
              <a:rPr lang="en-GB" dirty="0" smtClean="0"/>
              <a:t>The probability that out test statistic (T) takes a value as extreme or more extreme than the observed one. </a:t>
            </a:r>
          </a:p>
          <a:p>
            <a:r>
              <a:rPr lang="en-GB" dirty="0" smtClean="0"/>
              <a:t>How likely is the observed outcome. </a:t>
            </a:r>
          </a:p>
          <a:p>
            <a:r>
              <a:rPr lang="en-GB" dirty="0" smtClean="0"/>
              <a:t>The probability of this event to occur at random. </a:t>
            </a:r>
          </a:p>
          <a:p>
            <a:r>
              <a:rPr lang="en-GB" dirty="0" smtClean="0"/>
              <a:t>Given that the null hypothesis is true, how likely is the observed to be observed.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 sample </a:t>
            </a:r>
            <a:r>
              <a:rPr lang="en-GB" dirty="0" smtClean="0"/>
              <a:t>t-test: p-value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55848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our example we observed T = 3.8172.</a:t>
            </a:r>
          </a:p>
          <a:p>
            <a:r>
              <a:rPr lang="en-GB" dirty="0" smtClean="0"/>
              <a:t> We want to find </a:t>
            </a:r>
          </a:p>
          <a:p>
            <a:r>
              <a:rPr lang="en-GB" dirty="0" smtClean="0"/>
              <a:t>P(t &gt; |T|) and double it.</a:t>
            </a:r>
          </a:p>
          <a:p>
            <a:r>
              <a:rPr lang="en-GB" dirty="0" smtClean="0"/>
              <a:t>The area on the right </a:t>
            </a:r>
          </a:p>
          <a:p>
            <a:r>
              <a:rPr lang="en-GB" dirty="0" smtClean="0"/>
              <a:t>from the dotted line.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 sample t-test: p-value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00"/>
            <a:ext cx="3276600" cy="3271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79974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GB" dirty="0" smtClean="0"/>
                  <a:t>Using R in our example this is equal to</a:t>
                </a:r>
              </a:p>
              <a:p>
                <a:r>
                  <a:rPr lang="en-GB" b="1" dirty="0" smtClean="0"/>
                  <a:t>2 * </a:t>
                </a:r>
                <a:r>
                  <a:rPr lang="en-GB" b="1" dirty="0" err="1" smtClean="0"/>
                  <a:t>pt</a:t>
                </a:r>
                <a:r>
                  <a:rPr lang="en-GB" b="1" dirty="0" smtClean="0"/>
                  <a:t>(- abs(</a:t>
                </a:r>
                <a14:m>
                  <m:oMath xmlns:m="http://schemas.openxmlformats.org/officeDocument/2006/math">
                    <m:r>
                      <a:rPr lang="en-GB" b="1" i="1">
                        <a:latin typeface="Cambria Math"/>
                      </a:rPr>
                      <m:t>𝟑</m:t>
                    </m:r>
                    <m:r>
                      <a:rPr lang="en-GB" b="1" i="1">
                        <a:latin typeface="Cambria Math"/>
                      </a:rPr>
                      <m:t>.</m:t>
                    </m:r>
                    <m:r>
                      <a:rPr lang="en-GB" b="1" i="1">
                        <a:latin typeface="Cambria Math"/>
                      </a:rPr>
                      <m:t>𝟖𝟏𝟕𝟐</m:t>
                    </m:r>
                  </m:oMath>
                </a14:m>
                <a:r>
                  <a:rPr lang="en-GB" b="1" dirty="0" smtClean="0"/>
                  <a:t>), 15 - 1) </a:t>
                </a:r>
                <a:r>
                  <a:rPr lang="en-GB" dirty="0"/>
                  <a:t>= </a:t>
                </a:r>
                <a:r>
                  <a:rPr lang="en-GB" dirty="0" smtClean="0"/>
                  <a:t>0.001885684 &lt; 0.05</a:t>
                </a:r>
              </a:p>
              <a:p>
                <a:r>
                  <a:rPr lang="en-GB" dirty="0" smtClean="0"/>
                  <a:t>If H0 was true, the probability that the mean is equal to 100 is equal to 0.0019. </a:t>
                </a:r>
              </a:p>
              <a:p>
                <a:r>
                  <a:rPr lang="en-GB" dirty="0" smtClean="0"/>
                  <a:t>So it seems unlikely that the true mean could be equal to 100. </a:t>
                </a:r>
              </a:p>
              <a:p>
                <a:r>
                  <a:rPr lang="en-GB" dirty="0" smtClean="0"/>
                  <a:t>It does not mean it is not, it merely means that based on our sample, we have (strong) evidence to reject the null hypothesis. </a:t>
                </a:r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35" t="-3004" r="-2058" b="-10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 sample t-test: p-value</a:t>
            </a:r>
          </a:p>
        </p:txBody>
      </p:sp>
    </p:spTree>
    <p:extLst>
      <p:ext uri="{BB962C8B-B14F-4D97-AF65-F5344CB8AC3E}">
        <p14:creationId xmlns:p14="http://schemas.microsoft.com/office/powerpoint/2010/main" val="16497032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676400"/>
                <a:ext cx="7738533" cy="4449763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en-GB" dirty="0" smtClean="0"/>
                  <a:t>95% confidence interval for the true mean would be given by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GB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GB" i="1">
                            <a:latin typeface="Cambria Math"/>
                          </a:rPr>
                          <m:t> − </m:t>
                        </m:r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GB" i="1">
                                <a:latin typeface="Cambria Math"/>
                              </a:rPr>
                              <m:t>,   </m:t>
                            </m:r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,</m:t>
                        </m:r>
                        <m:acc>
                          <m:accPr>
                            <m:chr m:val="̅"/>
                            <m:ctrlPr>
                              <a:rPr lang="en-GB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GB" i="1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GB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GB" i="1">
                                <a:latin typeface="Cambria Math"/>
                              </a:rPr>
                              <m:t>,   </m:t>
                            </m:r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  <m:r>
                              <a:rPr lang="en-GB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𝑛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GB" b="0" i="0" smtClean="0">
                        <a:latin typeface="Cambria Math"/>
                      </a:rPr>
                      <m:t>= </m:t>
                    </m:r>
                  </m:oMath>
                </a14:m>
                <a:endParaRPr lang="en-GB" b="0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/>
                          </a:rPr>
                          <m:t>126.7116</m:t>
                        </m:r>
                        <m:r>
                          <a:rPr lang="en-GB" i="1">
                            <a:latin typeface="Cambria Math"/>
                          </a:rPr>
                          <m:t> −2.144787</m:t>
                        </m:r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/>
                              </a:rPr>
                              <m:t>27.10216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den>
                        </m:f>
                        <m:r>
                          <a:rPr lang="en-GB" i="1">
                            <a:latin typeface="Cambria Math"/>
                          </a:rPr>
                          <m:t>,</m:t>
                        </m:r>
                        <m:r>
                          <a:rPr lang="en-GB" b="0" i="1" smtClean="0">
                            <a:latin typeface="Cambria Math"/>
                          </a:rPr>
                          <m:t> </m:t>
                        </m:r>
                        <m:r>
                          <a:rPr lang="en-GB" i="1">
                            <a:latin typeface="Cambria Math"/>
                          </a:rPr>
                          <m:t>126.7116 −2.144787</m:t>
                        </m:r>
                        <m:f>
                          <m:fPr>
                            <m:ctrlPr>
                              <a:rPr lang="en-GB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i="1">
                                <a:latin typeface="Cambria Math"/>
                              </a:rPr>
                              <m:t>27.10216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GB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15</m:t>
                                </m:r>
                              </m:e>
                            </m:rad>
                          </m:den>
                        </m:f>
                      </m:e>
                    </m:d>
                    <m:r>
                      <a:rPr lang="en-GB">
                        <a:latin typeface="Cambria Math"/>
                      </a:rPr>
                      <m:t>=</m:t>
                    </m:r>
                  </m:oMath>
                </a14:m>
                <a:endParaRPr lang="en-GB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GB" i="1">
                            <a:latin typeface="Cambria Math"/>
                          </a:rPr>
                        </m:ctrlPr>
                      </m:dPr>
                      <m:e>
                        <m:r>
                          <a:rPr lang="en-GB" i="1">
                            <a:latin typeface="Cambria Math"/>
                          </a:rPr>
                          <m:t>111.7029</m:t>
                        </m:r>
                        <m:r>
                          <a:rPr lang="en-GB" b="0" i="1" smtClean="0">
                            <a:latin typeface="Cambria Math"/>
                          </a:rPr>
                          <m:t>, </m:t>
                        </m:r>
                        <m:r>
                          <a:rPr lang="en-GB" i="1">
                            <a:latin typeface="Cambria Math"/>
                          </a:rPr>
                          <m:t>141.7203</m:t>
                        </m:r>
                      </m:e>
                    </m:d>
                  </m:oMath>
                </a14:m>
                <a:endParaRPr lang="en-GB" i="1" dirty="0" smtClean="0">
                  <a:latin typeface="Cambria Math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r>
                  <a:rPr lang="en-GB" dirty="0" smtClean="0"/>
                  <a:t>Clearly </a:t>
                </a:r>
                <a:r>
                  <a:rPr lang="el-GR" dirty="0" smtClean="0"/>
                  <a:t>μ = </a:t>
                </a:r>
                <a:r>
                  <a:rPr lang="en-GB" dirty="0" smtClean="0"/>
                  <a:t>100 is outside the above confidence interval. </a:t>
                </a:r>
                <a:endParaRPr lang="en-GB" dirty="0"/>
              </a:p>
              <a:p>
                <a:endParaRPr lang="en-GB" dirty="0" smtClean="0"/>
              </a:p>
              <a:p>
                <a:r>
                  <a:rPr lang="en-GB" b="1" i="1" u="sng" dirty="0" smtClean="0">
                    <a:solidFill>
                      <a:srgbClr val="FF0000"/>
                    </a:solidFill>
                  </a:rPr>
                  <a:t>The (1-</a:t>
                </a:r>
                <a:r>
                  <a:rPr lang="el-GR" b="1" i="1" u="sng" dirty="0" smtClean="0">
                    <a:solidFill>
                      <a:srgbClr val="FF0000"/>
                    </a:solidFill>
                  </a:rPr>
                  <a:t>α</a:t>
                </a:r>
                <a:r>
                  <a:rPr lang="en-GB" b="1" i="1" u="sng" dirty="0" smtClean="0">
                    <a:solidFill>
                      <a:srgbClr val="FF0000"/>
                    </a:solidFill>
                  </a:rPr>
                  <a:t>)% confidence interval shows the values for which the </a:t>
                </a:r>
                <a:r>
                  <a:rPr lang="en-GB" b="1" i="1" u="sng" dirty="0" err="1" smtClean="0">
                    <a:solidFill>
                      <a:srgbClr val="FF0000"/>
                    </a:solidFill>
                  </a:rPr>
                  <a:t>Ho</a:t>
                </a:r>
                <a:r>
                  <a:rPr lang="en-GB" b="1" i="1" u="sng" dirty="0" smtClean="0">
                    <a:solidFill>
                      <a:srgbClr val="FF0000"/>
                    </a:solidFill>
                  </a:rPr>
                  <a:t> is not rejected at a significance level </a:t>
                </a:r>
                <a:r>
                  <a:rPr lang="el-GR" b="1" i="1" u="sng" dirty="0" smtClean="0">
                    <a:solidFill>
                      <a:srgbClr val="FF0000"/>
                    </a:solidFill>
                  </a:rPr>
                  <a:t>α</a:t>
                </a:r>
                <a:r>
                  <a:rPr lang="en-GB" b="1" i="1" u="sng" dirty="0" smtClean="0">
                    <a:solidFill>
                      <a:srgbClr val="FF0000"/>
                    </a:solidFill>
                  </a:rPr>
                  <a:t>%.</a:t>
                </a:r>
              </a:p>
              <a:p>
                <a:endParaRPr lang="el-GR" b="1" i="1" u="sng" dirty="0" smtClean="0">
                  <a:solidFill>
                    <a:srgbClr val="FF0000"/>
                  </a:solidFill>
                </a:endParaRPr>
              </a:p>
              <a:p>
                <a:endParaRPr lang="en-GB" dirty="0" smtClean="0">
                  <a:solidFill>
                    <a:schemeClr val="tx1"/>
                  </a:solidFill>
                </a:endParaRPr>
              </a:p>
              <a:p>
                <a:endParaRPr lang="en-GB" dirty="0">
                  <a:solidFill>
                    <a:schemeClr val="tx1"/>
                  </a:solidFill>
                </a:endParaRPr>
              </a:p>
              <a:p>
                <a:endParaRPr lang="el-GR" dirty="0">
                  <a:solidFill>
                    <a:schemeClr val="tx1"/>
                  </a:solidFill>
                </a:endParaRPr>
              </a:p>
              <a:p>
                <a:endParaRPr lang="en-GB" b="1" i="1" u="sng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676400"/>
                <a:ext cx="7738533" cy="4449763"/>
              </a:xfrm>
              <a:blipFill rotWithShape="1">
                <a:blip r:embed="rId2"/>
                <a:stretch>
                  <a:fillRect l="-787" t="-17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One sample </a:t>
            </a:r>
            <a:r>
              <a:rPr lang="en-GB" dirty="0" smtClean="0"/>
              <a:t>t-test and confidence interval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932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Test Statistics</a:t>
            </a:r>
            <a:endParaRPr lang="el-GR" altLang="el-GR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A test statistic is a function of our data: </a:t>
            </a:r>
            <a:r>
              <a:rPr lang="en-US" altLang="el-GR" sz="2400" i="1" smtClean="0"/>
              <a:t>T(X),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i="1" smtClean="0"/>
              <a:t>e.g., if X </a:t>
            </a:r>
            <a:r>
              <a:rPr lang="en-US" altLang="el-GR" sz="2000" smtClean="0"/>
              <a:t>contains a single quantity (variable) </a:t>
            </a:r>
            <a:r>
              <a:rPr lang="en-US" altLang="el-GR" sz="2000" i="1" smtClean="0"/>
              <a:t>T(X)</a:t>
            </a:r>
            <a:r>
              <a:rPr lang="en-US" altLang="el-GR" sz="2000" smtClean="0"/>
              <a:t> the mean value of </a:t>
            </a:r>
            <a:r>
              <a:rPr lang="en-US" altLang="el-GR" sz="2000" i="1" smtClean="0"/>
              <a:t>X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T is a random variable (since it depends on our random variables, the data)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We denote with 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i="1" smtClean="0"/>
              <a:t> = </a:t>
            </a:r>
            <a:r>
              <a:rPr lang="en-US" altLang="el-GR" sz="2400" smtClean="0"/>
              <a:t>T</a:t>
            </a:r>
            <a:r>
              <a:rPr lang="en-US" altLang="el-GR" sz="2400" i="1" smtClean="0"/>
              <a:t>(x)</a:t>
            </a:r>
            <a:r>
              <a:rPr lang="en-US" altLang="el-GR" sz="2400" smtClean="0"/>
              <a:t> is the observed value of </a:t>
            </a:r>
            <a:r>
              <a:rPr lang="en-US" altLang="el-GR" sz="2400" i="1" smtClean="0"/>
              <a:t>T</a:t>
            </a:r>
            <a:r>
              <a:rPr lang="en-US" altLang="el-GR" sz="2400" smtClean="0"/>
              <a:t> in our data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Instead of calculating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smtClean="0"/>
              <a:t>P(obtaining data similar to </a:t>
            </a:r>
            <a:r>
              <a:rPr lang="en-US" altLang="el-GR" sz="2000" i="1" smtClean="0"/>
              <a:t>X</a:t>
            </a:r>
            <a:r>
              <a:rPr lang="en-US" altLang="el-GR" sz="2000" smtClean="0"/>
              <a:t> | </a:t>
            </a:r>
            <a:r>
              <a:rPr lang="en-US" altLang="el-GR" sz="2000" i="1" smtClean="0"/>
              <a:t>H</a:t>
            </a:r>
            <a:r>
              <a:rPr lang="en-US" altLang="el-GR" sz="2000" i="1" baseline="-25000" smtClean="0"/>
              <a:t>0</a:t>
            </a:r>
            <a:r>
              <a:rPr lang="en-US" altLang="el-GR" sz="2000" smtClean="0"/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we calculate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l-GR" sz="2000" i="1" smtClean="0"/>
              <a:t>P(T </a:t>
            </a:r>
            <a:r>
              <a:rPr lang="en-US" altLang="el-GR" sz="2000" smtClean="0"/>
              <a:t>similar to </a:t>
            </a:r>
            <a:r>
              <a:rPr lang="en-US" altLang="el-GR" sz="2000" i="1" smtClean="0"/>
              <a:t>t</a:t>
            </a:r>
            <a:r>
              <a:rPr lang="en-US" altLang="el-GR" sz="2000" i="1" baseline="-25000" smtClean="0"/>
              <a:t>o</a:t>
            </a:r>
            <a:r>
              <a:rPr lang="en-US" altLang="el-GR" sz="2000" i="1" smtClean="0"/>
              <a:t>| H</a:t>
            </a:r>
            <a:r>
              <a:rPr lang="en-US" altLang="el-GR" sz="2000" i="1" baseline="-25000" smtClean="0"/>
              <a:t>0</a:t>
            </a:r>
            <a:r>
              <a:rPr lang="en-US" altLang="el-GR" sz="200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l-GR" sz="2400" smtClean="0"/>
              <a:t>If </a:t>
            </a:r>
            <a:r>
              <a:rPr lang="en-US" altLang="el-GR" sz="2400" i="1" smtClean="0"/>
              <a:t>P(T </a:t>
            </a:r>
            <a:r>
              <a:rPr lang="en-US" altLang="el-GR" sz="2400" smtClean="0"/>
              <a:t>similar to 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i="1" smtClean="0"/>
              <a:t>| H</a:t>
            </a:r>
            <a:r>
              <a:rPr lang="en-US" altLang="el-GR" sz="2400" i="1" baseline="-25000" smtClean="0"/>
              <a:t>0</a:t>
            </a:r>
            <a:r>
              <a:rPr lang="en-US" altLang="el-GR" sz="2400" smtClean="0"/>
              <a:t>) is very low, while </a:t>
            </a:r>
            <a:r>
              <a:rPr lang="en-US" altLang="el-GR" sz="2400" i="1" smtClean="0"/>
              <a:t>P(T </a:t>
            </a:r>
            <a:r>
              <a:rPr lang="en-US" altLang="el-GR" sz="2400" smtClean="0"/>
              <a:t>similar to </a:t>
            </a:r>
            <a:r>
              <a:rPr lang="en-US" altLang="el-GR" sz="2400" i="1" smtClean="0"/>
              <a:t>t</a:t>
            </a:r>
            <a:r>
              <a:rPr lang="en-US" altLang="el-GR" sz="2400" i="1" baseline="-25000" smtClean="0"/>
              <a:t>o</a:t>
            </a:r>
            <a:r>
              <a:rPr lang="en-US" altLang="el-GR" sz="2400" i="1" smtClean="0"/>
              <a:t>| H</a:t>
            </a:r>
            <a:r>
              <a:rPr lang="en-US" altLang="el-GR" sz="2400" i="1" baseline="-25000" smtClean="0"/>
              <a:t>1</a:t>
            </a:r>
            <a:r>
              <a:rPr lang="en-US" altLang="el-GR" sz="2400" smtClean="0"/>
              <a:t>) is high, we reject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0</a:t>
            </a:r>
            <a:endParaRPr lang="en-US" altLang="el-GR" sz="2400" smtClean="0"/>
          </a:p>
          <a:p>
            <a:pPr eaLnBrk="1" hangingPunct="1">
              <a:lnSpc>
                <a:spcPct val="80000"/>
              </a:lnSpc>
            </a:pPr>
            <a:endParaRPr lang="en-US" altLang="el-GR" sz="2400" smtClean="0"/>
          </a:p>
          <a:p>
            <a:pPr eaLnBrk="1" hangingPunct="1">
              <a:lnSpc>
                <a:spcPct val="80000"/>
              </a:lnSpc>
            </a:pPr>
            <a:endParaRPr lang="el-GR" altLang="el-GR" sz="2400" smtClean="0"/>
          </a:p>
        </p:txBody>
      </p:sp>
    </p:spTree>
    <p:extLst>
      <p:ext uri="{BB962C8B-B14F-4D97-AF65-F5344CB8AC3E}">
        <p14:creationId xmlns:p14="http://schemas.microsoft.com/office/powerpoint/2010/main" val="69859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R command for the one sample t-test</a:t>
            </a:r>
          </a:p>
          <a:p>
            <a:r>
              <a:rPr lang="en-GB" b="1" dirty="0" err="1">
                <a:solidFill>
                  <a:schemeClr val="tx1"/>
                </a:solidFill>
              </a:rPr>
              <a:t>t.test</a:t>
            </a:r>
            <a:r>
              <a:rPr lang="en-GB" b="1" dirty="0">
                <a:solidFill>
                  <a:schemeClr val="tx1"/>
                </a:solidFill>
              </a:rPr>
              <a:t>(x, mu = 100</a:t>
            </a:r>
            <a:r>
              <a:rPr lang="en-GB" b="1" dirty="0" smtClean="0">
                <a:solidFill>
                  <a:schemeClr val="tx1"/>
                </a:solidFill>
              </a:rPr>
              <a:t>)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One Sample </a:t>
            </a:r>
            <a:r>
              <a:rPr lang="en-GB" dirty="0" smtClean="0">
                <a:solidFill>
                  <a:schemeClr val="tx1"/>
                </a:solidFill>
              </a:rPr>
              <a:t>t-test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data:  x</a:t>
            </a:r>
          </a:p>
          <a:p>
            <a:r>
              <a:rPr lang="en-GB" dirty="0">
                <a:solidFill>
                  <a:schemeClr val="tx1"/>
                </a:solidFill>
              </a:rPr>
              <a:t>t = </a:t>
            </a:r>
            <a:r>
              <a:rPr lang="en-GB" b="1" dirty="0">
                <a:solidFill>
                  <a:schemeClr val="tx1"/>
                </a:solidFill>
              </a:rPr>
              <a:t>3.8172</a:t>
            </a:r>
            <a:r>
              <a:rPr lang="en-GB" dirty="0" smtClean="0">
                <a:solidFill>
                  <a:schemeClr val="tx1"/>
                </a:solidFill>
              </a:rPr>
              <a:t>,   </a:t>
            </a:r>
            <a:r>
              <a:rPr lang="en-GB" dirty="0" err="1">
                <a:solidFill>
                  <a:schemeClr val="tx1"/>
                </a:solidFill>
              </a:rPr>
              <a:t>df</a:t>
            </a:r>
            <a:r>
              <a:rPr lang="en-GB" dirty="0">
                <a:solidFill>
                  <a:schemeClr val="tx1"/>
                </a:solidFill>
              </a:rPr>
              <a:t> = 14</a:t>
            </a:r>
            <a:r>
              <a:rPr lang="en-GB" dirty="0" smtClean="0">
                <a:solidFill>
                  <a:schemeClr val="tx1"/>
                </a:solidFill>
              </a:rPr>
              <a:t>,   </a:t>
            </a:r>
            <a:r>
              <a:rPr lang="en-GB" dirty="0">
                <a:solidFill>
                  <a:schemeClr val="tx1"/>
                </a:solidFill>
              </a:rPr>
              <a:t>p-value = </a:t>
            </a:r>
            <a:r>
              <a:rPr lang="en-GB" b="1" dirty="0">
                <a:solidFill>
                  <a:schemeClr val="tx1"/>
                </a:solidFill>
              </a:rPr>
              <a:t>0.001886</a:t>
            </a:r>
          </a:p>
          <a:p>
            <a:r>
              <a:rPr lang="en-GB" dirty="0">
                <a:solidFill>
                  <a:schemeClr val="tx1"/>
                </a:solidFill>
              </a:rPr>
              <a:t>alternative hypothesis: true mean is not equal to 100</a:t>
            </a:r>
          </a:p>
          <a:p>
            <a:r>
              <a:rPr lang="en-GB" dirty="0">
                <a:solidFill>
                  <a:schemeClr val="tx1"/>
                </a:solidFill>
              </a:rPr>
              <a:t>95 </a:t>
            </a:r>
            <a:r>
              <a:rPr lang="en-GB" dirty="0" err="1">
                <a:solidFill>
                  <a:schemeClr val="tx1"/>
                </a:solidFill>
              </a:rPr>
              <a:t>percent</a:t>
            </a:r>
            <a:r>
              <a:rPr lang="en-GB" dirty="0">
                <a:solidFill>
                  <a:schemeClr val="tx1"/>
                </a:solidFill>
              </a:rPr>
              <a:t> confidence interval:</a:t>
            </a: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111.7029 </a:t>
            </a:r>
            <a:r>
              <a:rPr lang="en-GB" b="1" dirty="0" smtClean="0">
                <a:solidFill>
                  <a:schemeClr val="tx1"/>
                </a:solidFill>
              </a:rPr>
              <a:t>   141.7203  ## </a:t>
            </a:r>
            <a:r>
              <a:rPr lang="en-GB" b="1" dirty="0" smtClean="0">
                <a:solidFill>
                  <a:srgbClr val="FF0000"/>
                </a:solidFill>
              </a:rPr>
              <a:t>100 is not included in the confidence interval</a:t>
            </a:r>
            <a:endParaRPr lang="en-GB" b="1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sample estimates:</a:t>
            </a:r>
          </a:p>
          <a:p>
            <a:r>
              <a:rPr lang="en-GB" dirty="0">
                <a:solidFill>
                  <a:schemeClr val="tx1"/>
                </a:solidFill>
              </a:rPr>
              <a:t>mean of x </a:t>
            </a:r>
          </a:p>
          <a:p>
            <a:r>
              <a:rPr lang="en-GB" dirty="0">
                <a:solidFill>
                  <a:schemeClr val="tx1"/>
                </a:solidFill>
              </a:rPr>
              <a:t> 126.7116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One sample t-test </a:t>
            </a:r>
            <a:r>
              <a:rPr lang="en-GB" dirty="0" smtClean="0"/>
              <a:t>in 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643521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524000"/>
                <a:ext cx="7408333" cy="4602163"/>
              </a:xfrm>
            </p:spPr>
            <p:txBody>
              <a:bodyPr>
                <a:normAutofit/>
              </a:bodyPr>
              <a:lstStyle/>
              <a:p>
                <a:pPr lvl="0"/>
                <a:r>
                  <a:rPr lang="en-GB" dirty="0" smtClean="0"/>
                  <a:t>Going back to our example again, we want to test the hypothesis that the gene expressions are the same regardless of whether the patient has mutation in BRCA1 or not. </a:t>
                </a:r>
              </a:p>
              <a:p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 :</m:t>
                    </m:r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l-GR" b="0" i="1" smtClean="0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l-GR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l-GR" b="0" i="1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versus </a:t>
                </a:r>
                <a14:m>
                  <m:oMath xmlns:m="http://schemas.openxmlformats.org/officeDocument/2006/math">
                    <m:r>
                      <a:rPr lang="en-GB">
                        <a:latin typeface="Cambria Math"/>
                      </a:rPr>
                      <m:t>  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 : </m:t>
                        </m:r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l-GR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GB" i="1">
                        <a:latin typeface="Cambria Math"/>
                        <a:ea typeface="Cambria Math"/>
                      </a:rPr>
                      <m:t>≠</m:t>
                    </m:r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l-GR" i="1">
                            <a:latin typeface="Cambria Math"/>
                          </a:rPr>
                          <m:t>𝜇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l-GR">
                        <a:latin typeface="Cambria Math"/>
                      </a:rPr>
                      <m:t>.</m:t>
                    </m:r>
                  </m:oMath>
                </a14:m>
                <a:endParaRPr lang="en-GB" dirty="0"/>
              </a:p>
              <a:p>
                <a:pPr lvl="0"/>
                <a:endParaRPr lang="en-GB" altLang="en-US" dirty="0" smtClean="0">
                  <a:solidFill>
                    <a:schemeClr val="tx1"/>
                  </a:solidFill>
                  <a:latin typeface="Verdana" pitchFamily="34" charset="0"/>
                </a:endParaRPr>
              </a:p>
              <a:p>
                <a:pPr lvl="0"/>
                <a:r>
                  <a:rPr lang="en-GB" altLang="en-US" dirty="0" smtClean="0">
                    <a:solidFill>
                      <a:schemeClr val="tx1"/>
                    </a:solidFill>
                    <a:latin typeface="Verdana" pitchFamily="34" charset="0"/>
                  </a:rPr>
                  <a:t>The Welch’s t-test statistic is </a:t>
                </a:r>
              </a:p>
              <a:p>
                <a:r>
                  <a:rPr lang="en-GB" dirty="0" smtClean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524000"/>
                <a:ext cx="7408333" cy="4602163"/>
              </a:xfrm>
              <a:blipFill rotWithShape="1">
                <a:blip r:embed="rId3"/>
                <a:stretch>
                  <a:fillRect l="-1235" t="-1457" r="-1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Two samples </a:t>
            </a:r>
            <a:r>
              <a:rPr lang="en-GB" dirty="0" smtClean="0"/>
              <a:t>t-test</a:t>
            </a: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66140"/>
              </p:ext>
            </p:extLst>
          </p:nvPr>
        </p:nvGraphicFramePr>
        <p:xfrm>
          <a:off x="2971800" y="4495800"/>
          <a:ext cx="1600200" cy="1783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Equation" r:id="rId4" imgW="888840" imgH="990360" progId="Equation.3">
                  <p:embed/>
                </p:oleObj>
              </mc:Choice>
              <mc:Fallback>
                <p:oleObj name="Equation" r:id="rId4" imgW="888840" imgH="990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71800" y="4495800"/>
                        <a:ext cx="1600200" cy="1783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99115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828800"/>
            <a:ext cx="7408333" cy="42973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Why this version and not the original t-test test statistic? 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The above version requires the two variances two be equal (another hypothesis test). </a:t>
            </a:r>
          </a:p>
          <a:p>
            <a:r>
              <a:rPr lang="en-GB" dirty="0" smtClean="0"/>
              <a:t>If the variances cannot be assumed equal, Welch’s version should be used. </a:t>
            </a:r>
          </a:p>
          <a:p>
            <a:r>
              <a:rPr lang="en-GB" dirty="0" smtClean="0"/>
              <a:t>If the variances are equal, Welch’s version is still correct.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samples </a:t>
            </a:r>
            <a:r>
              <a:rPr lang="en-GB" dirty="0"/>
              <a:t>t-test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291982"/>
              </p:ext>
            </p:extLst>
          </p:nvPr>
        </p:nvGraphicFramePr>
        <p:xfrm>
          <a:off x="3657600" y="2438400"/>
          <a:ext cx="1524000" cy="1123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Equation" r:id="rId3" imgW="1015920" imgH="749160" progId="Equation.3">
                  <p:embed/>
                </p:oleObj>
              </mc:Choice>
              <mc:Fallback>
                <p:oleObj name="Equation" r:id="rId3" imgW="1015920" imgH="749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7600" y="2438400"/>
                        <a:ext cx="1524000" cy="1123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298318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144963"/>
          </a:xfrm>
        </p:spPr>
        <p:txBody>
          <a:bodyPr/>
          <a:lstStyle/>
          <a:p>
            <a:r>
              <a:rPr lang="en-GB" dirty="0" smtClean="0"/>
              <a:t>Welch’s test still follows the t distribution, but with modified degrees of freedom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Too difficult to remember, so we skip it.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samples </a:t>
            </a:r>
            <a:r>
              <a:rPr lang="en-GB" dirty="0"/>
              <a:t>t-test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635793"/>
              </p:ext>
            </p:extLst>
          </p:nvPr>
        </p:nvGraphicFramePr>
        <p:xfrm>
          <a:off x="2286000" y="2895600"/>
          <a:ext cx="2971800" cy="1595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3" imgW="1726920" imgH="927000" progId="Equation.3">
                  <p:embed/>
                </p:oleObj>
              </mc:Choice>
              <mc:Fallback>
                <p:oleObj name="Equation" r:id="rId3" imgW="1726920" imgH="927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0" y="2895600"/>
                        <a:ext cx="2971800" cy="15952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06180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</p:spPr>
            <p:txBody>
              <a:bodyPr/>
              <a:lstStyle/>
              <a:p>
                <a:r>
                  <a:rPr lang="en-GB" dirty="0" smtClean="0"/>
                  <a:t>If we plug in all the numbers in the Welch formula we get</a:t>
                </a:r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𝑇</m:t>
                    </m:r>
                    <m:r>
                      <a:rPr lang="en-GB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/>
                              </a:rPr>
                              <m:t>111.7026</m:t>
                            </m:r>
                            <m:r>
                              <a:rPr lang="en-GB" b="0" i="1" smtClean="0">
                                <a:latin typeface="Cambria Math"/>
                              </a:rPr>
                              <m:t> −</m:t>
                            </m:r>
                            <m:r>
                              <a:rPr lang="en-GB" i="1">
                                <a:latin typeface="Cambria Math"/>
                              </a:rPr>
                              <m:t>143.8648</m:t>
                            </m:r>
                          </m:e>
                        </m:d>
                      </m:num>
                      <m:den>
                        <m:rad>
                          <m:radPr>
                            <m:degHide m:val="on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785.671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8</m:t>
                                </m:r>
                              </m:den>
                            </m:f>
                            <m:r>
                              <a:rPr lang="en-GB" b="0" i="1" smtClean="0">
                                <a:latin typeface="Cambria Math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GB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i="1">
                                    <a:latin typeface="Cambria Math"/>
                                  </a:rPr>
                                  <m:t>153.6497 </m:t>
                                </m:r>
                              </m:num>
                              <m:den>
                                <m:r>
                                  <a:rPr lang="en-GB" b="0" i="1" smtClean="0">
                                    <a:latin typeface="Cambria Math"/>
                                  </a:rPr>
                                  <m:t>7</m:t>
                                </m:r>
                              </m:den>
                            </m:f>
                          </m:e>
                        </m:rad>
                      </m:den>
                    </m:f>
                    <m:r>
                      <a:rPr lang="en-GB" i="1">
                        <a:latin typeface="Cambria Math"/>
                      </a:rPr>
                      <m:t>=2.9341</m:t>
                    </m:r>
                  </m:oMath>
                </a14:m>
                <a:r>
                  <a:rPr lang="en-GB" dirty="0" smtClean="0"/>
                  <a:t> and the estimated degrees </a:t>
                </a:r>
                <a:r>
                  <a:rPr lang="en-GB" dirty="0"/>
                  <a:t>of freedom are </a:t>
                </a:r>
                <a:r>
                  <a:rPr lang="en-GB" dirty="0" smtClean="0"/>
                  <a:t>9.9017</a:t>
                </a:r>
                <a:r>
                  <a:rPr lang="en-GB" smtClean="0"/>
                  <a:t>. </a:t>
                </a:r>
              </a:p>
              <a:p>
                <a:r>
                  <a:rPr lang="en-GB" smtClean="0"/>
                  <a:t>The </a:t>
                </a:r>
                <a:r>
                  <a:rPr lang="en-GB" dirty="0" smtClean="0"/>
                  <a:t>p-value from R </a:t>
                </a:r>
                <a:r>
                  <a:rPr lang="en-GB" dirty="0"/>
                  <a:t>is equal to </a:t>
                </a:r>
                <a:r>
                  <a:rPr lang="en-GB" b="1" dirty="0" smtClean="0"/>
                  <a:t>0.01509</a:t>
                </a:r>
                <a:r>
                  <a:rPr lang="el-GR" b="1" dirty="0" smtClean="0"/>
                  <a:t> &lt; 0.05</a:t>
                </a:r>
                <a:r>
                  <a:rPr lang="en-GB" dirty="0" smtClean="0"/>
                  <a:t>. </a:t>
                </a:r>
                <a:endParaRPr lang="en-GB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752600"/>
                <a:ext cx="7408333" cy="4373563"/>
              </a:xfrm>
              <a:blipFill rotWithShape="1">
                <a:blip r:embed="rId2"/>
                <a:stretch>
                  <a:fillRect l="-1235" t="-1534" r="-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samples </a:t>
            </a:r>
            <a:r>
              <a:rPr lang="en-GB" dirty="0"/>
              <a:t>t-test</a:t>
            </a:r>
          </a:p>
        </p:txBody>
      </p:sp>
    </p:spTree>
    <p:extLst>
      <p:ext uri="{BB962C8B-B14F-4D97-AF65-F5344CB8AC3E}">
        <p14:creationId xmlns:p14="http://schemas.microsoft.com/office/powerpoint/2010/main" val="1669173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l-GR" dirty="0" smtClean="0"/>
              <a:t>Should We Accept Our Null Hypothesis? </a:t>
            </a:r>
            <a:endParaRPr lang="el-GR" altLang="el-GR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l-GR" dirty="0" smtClean="0"/>
              <a:t>Maybe we are just unlucky. Maybe H does not hold and still got these numbers.</a:t>
            </a:r>
          </a:p>
          <a:p>
            <a:pPr eaLnBrk="1" hangingPunct="1"/>
            <a:r>
              <a:rPr lang="en-US" altLang="el-GR" dirty="0" smtClean="0"/>
              <a:t>Statistics to the rescue:</a:t>
            </a:r>
          </a:p>
          <a:p>
            <a:pPr lvl="1" eaLnBrk="1" hangingPunct="1"/>
            <a:r>
              <a:rPr lang="en-US" altLang="el-GR" dirty="0" smtClean="0"/>
              <a:t>If </a:t>
            </a:r>
            <a:r>
              <a:rPr lang="en-US" altLang="el-GR" dirty="0" smtClean="0">
                <a:sym typeface="Symbol" pitchFamily="18" charset="2"/>
              </a:rPr>
              <a:t>Ho is true then we have a </a:t>
            </a:r>
            <a:r>
              <a:rPr lang="el-GR" altLang="el-GR" dirty="0" smtClean="0">
                <a:sym typeface="Symbol" pitchFamily="18" charset="2"/>
              </a:rPr>
              <a:t>0.0</a:t>
            </a:r>
            <a:r>
              <a:rPr lang="en-GB" altLang="el-GR" dirty="0" smtClean="0">
                <a:sym typeface="Symbol" pitchFamily="18" charset="2"/>
              </a:rPr>
              <a:t>15</a:t>
            </a:r>
            <a:r>
              <a:rPr lang="en-US" altLang="el-GR" dirty="0" smtClean="0">
                <a:sym typeface="Symbol" pitchFamily="18" charset="2"/>
              </a:rPr>
              <a:t> chance to observe this extreme or more extreme difference in the means in our data</a:t>
            </a:r>
          </a:p>
          <a:p>
            <a:pPr lvl="1"/>
            <a:r>
              <a:rPr lang="en-GB" dirty="0"/>
              <a:t>Clearly we must reject the null hypothesis that the population means, from which the two samples came, are equal. </a:t>
            </a:r>
          </a:p>
          <a:p>
            <a:pPr eaLnBrk="1" hangingPunct="1"/>
            <a:endParaRPr lang="el-GR" altLang="el-GR" dirty="0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6615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86000"/>
            <a:ext cx="7408333" cy="3840163"/>
          </a:xfrm>
        </p:spPr>
        <p:txBody>
          <a:bodyPr>
            <a:normAutofit fontScale="77500" lnSpcReduction="20000"/>
          </a:bodyPr>
          <a:lstStyle/>
          <a:p>
            <a:r>
              <a:rPr lang="en-GB" b="1" dirty="0" err="1" smtClean="0"/>
              <a:t>t.test</a:t>
            </a:r>
            <a:r>
              <a:rPr lang="en-GB" b="1" dirty="0" smtClean="0"/>
              <a:t>(x1, x2)</a:t>
            </a:r>
          </a:p>
          <a:p>
            <a:endParaRPr lang="en-GB" dirty="0" smtClean="0"/>
          </a:p>
          <a:p>
            <a:r>
              <a:rPr lang="en-GB" dirty="0" smtClean="0"/>
              <a:t>Welch </a:t>
            </a:r>
            <a:r>
              <a:rPr lang="en-GB" dirty="0"/>
              <a:t>Two Sample t-test</a:t>
            </a:r>
          </a:p>
          <a:p>
            <a:endParaRPr lang="en-GB" dirty="0"/>
          </a:p>
          <a:p>
            <a:r>
              <a:rPr lang="en-GB" dirty="0"/>
              <a:t>data:  x1 and x2</a:t>
            </a:r>
          </a:p>
          <a:p>
            <a:r>
              <a:rPr lang="en-GB" dirty="0"/>
              <a:t>t = </a:t>
            </a:r>
            <a:r>
              <a:rPr lang="en-GB" b="1" dirty="0"/>
              <a:t>-2.9341</a:t>
            </a:r>
            <a:r>
              <a:rPr lang="en-GB" dirty="0"/>
              <a:t>, </a:t>
            </a:r>
            <a:r>
              <a:rPr lang="en-GB" dirty="0" smtClean="0"/>
              <a:t>   </a:t>
            </a:r>
            <a:r>
              <a:rPr lang="en-GB" dirty="0" err="1" smtClean="0"/>
              <a:t>df</a:t>
            </a:r>
            <a:r>
              <a:rPr lang="en-GB" dirty="0" smtClean="0"/>
              <a:t> </a:t>
            </a:r>
            <a:r>
              <a:rPr lang="en-GB" dirty="0"/>
              <a:t>= 9.9017, </a:t>
            </a:r>
            <a:r>
              <a:rPr lang="en-GB" dirty="0" smtClean="0"/>
              <a:t>  p-value </a:t>
            </a:r>
            <a:r>
              <a:rPr lang="en-GB" dirty="0"/>
              <a:t>= </a:t>
            </a:r>
            <a:r>
              <a:rPr lang="en-GB" b="1" dirty="0"/>
              <a:t>0.01509</a:t>
            </a:r>
          </a:p>
          <a:p>
            <a:r>
              <a:rPr lang="en-GB" dirty="0"/>
              <a:t>alternative hypothesis: true difference in means is not equal to 0</a:t>
            </a:r>
          </a:p>
          <a:p>
            <a:r>
              <a:rPr lang="en-GB" dirty="0"/>
              <a:t>95 </a:t>
            </a:r>
            <a:r>
              <a:rPr lang="en-GB" dirty="0" err="1"/>
              <a:t>percent</a:t>
            </a:r>
            <a:r>
              <a:rPr lang="en-GB" dirty="0"/>
              <a:t> confidence interval:</a:t>
            </a:r>
          </a:p>
          <a:p>
            <a:r>
              <a:rPr lang="en-GB" b="1" dirty="0"/>
              <a:t> -56.619303 </a:t>
            </a:r>
            <a:r>
              <a:rPr lang="en-GB" b="1" dirty="0" smtClean="0"/>
              <a:t>    </a:t>
            </a:r>
            <a:r>
              <a:rPr lang="en-GB" b="1" dirty="0"/>
              <a:t>-</a:t>
            </a:r>
            <a:r>
              <a:rPr lang="en-GB" b="1" dirty="0" smtClean="0"/>
              <a:t>7.705086     ## </a:t>
            </a:r>
            <a:r>
              <a:rPr lang="en-GB" b="1" u="sng" dirty="0" smtClean="0">
                <a:solidFill>
                  <a:srgbClr val="FF0000"/>
                </a:solidFill>
              </a:rPr>
              <a:t>zero is not included in the difference</a:t>
            </a:r>
            <a:endParaRPr lang="en-GB" b="1" u="sng" dirty="0">
              <a:solidFill>
                <a:srgbClr val="FF0000"/>
              </a:solidFill>
            </a:endParaRPr>
          </a:p>
          <a:p>
            <a:r>
              <a:rPr lang="en-GB" dirty="0"/>
              <a:t>sample estimates</a:t>
            </a:r>
            <a:r>
              <a:rPr lang="en-GB" dirty="0" smtClean="0"/>
              <a:t>: </a:t>
            </a:r>
            <a:endParaRPr lang="en-GB" dirty="0"/>
          </a:p>
          <a:p>
            <a:r>
              <a:rPr lang="en-GB" dirty="0"/>
              <a:t>mean of x </a:t>
            </a:r>
            <a:r>
              <a:rPr lang="en-GB" dirty="0" smtClean="0"/>
              <a:t>     mean </a:t>
            </a:r>
            <a:r>
              <a:rPr lang="en-GB" dirty="0"/>
              <a:t>of y </a:t>
            </a:r>
          </a:p>
          <a:p>
            <a:r>
              <a:rPr lang="en-GB" dirty="0"/>
              <a:t> </a:t>
            </a:r>
            <a:r>
              <a:rPr lang="en-GB" b="1" dirty="0" smtClean="0"/>
              <a:t>111.7026         143.8648 </a:t>
            </a:r>
            <a:endParaRPr lang="en-GB" b="1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samples t-test in 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10877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676400"/>
            <a:ext cx="7408333" cy="4449763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Let us now perform the classical t-test assuming equality of the variances</a:t>
            </a:r>
          </a:p>
          <a:p>
            <a:endParaRPr lang="en-GB" dirty="0" smtClean="0"/>
          </a:p>
          <a:p>
            <a:r>
              <a:rPr lang="en-GB" b="1" dirty="0" err="1" smtClean="0"/>
              <a:t>t.test</a:t>
            </a:r>
            <a:r>
              <a:rPr lang="en-GB" b="1" dirty="0" smtClean="0"/>
              <a:t>(x1, x2, </a:t>
            </a:r>
            <a:r>
              <a:rPr lang="en-GB" b="1" dirty="0" err="1" smtClean="0"/>
              <a:t>var.equal</a:t>
            </a:r>
            <a:r>
              <a:rPr lang="en-GB" b="1" dirty="0" smtClean="0"/>
              <a:t> = TRUE)</a:t>
            </a:r>
          </a:p>
          <a:p>
            <a:endParaRPr lang="en-GB" dirty="0" smtClean="0"/>
          </a:p>
          <a:p>
            <a:r>
              <a:rPr lang="en-GB" dirty="0"/>
              <a:t> Two Sample t-test</a:t>
            </a:r>
          </a:p>
          <a:p>
            <a:endParaRPr lang="en-GB" dirty="0"/>
          </a:p>
          <a:p>
            <a:r>
              <a:rPr lang="en-GB" dirty="0"/>
              <a:t>data:  x1 and x2</a:t>
            </a:r>
          </a:p>
          <a:p>
            <a:r>
              <a:rPr lang="en-GB" dirty="0"/>
              <a:t>t =</a:t>
            </a:r>
            <a:r>
              <a:rPr lang="en-GB" b="1" dirty="0"/>
              <a:t> -2.796</a:t>
            </a:r>
            <a:r>
              <a:rPr lang="en-GB" dirty="0"/>
              <a:t>, </a:t>
            </a:r>
            <a:r>
              <a:rPr lang="en-GB" dirty="0" smtClean="0"/>
              <a:t> </a:t>
            </a:r>
            <a:r>
              <a:rPr lang="en-GB" dirty="0" err="1" smtClean="0"/>
              <a:t>df</a:t>
            </a:r>
            <a:r>
              <a:rPr lang="en-GB" dirty="0" smtClean="0"/>
              <a:t> </a:t>
            </a:r>
            <a:r>
              <a:rPr lang="en-GB" dirty="0"/>
              <a:t>= 13, p-value = </a:t>
            </a:r>
            <a:r>
              <a:rPr lang="en-GB" b="1" dirty="0" smtClean="0"/>
              <a:t>0.01514    ## similar result as before</a:t>
            </a:r>
            <a:endParaRPr lang="en-GB" b="1" dirty="0"/>
          </a:p>
          <a:p>
            <a:r>
              <a:rPr lang="en-GB" dirty="0"/>
              <a:t>alternative hypothesis: true difference in means is not equal to 0</a:t>
            </a:r>
          </a:p>
          <a:p>
            <a:r>
              <a:rPr lang="en-GB" dirty="0"/>
              <a:t>95 </a:t>
            </a:r>
            <a:r>
              <a:rPr lang="en-GB" dirty="0" err="1"/>
              <a:t>percent</a:t>
            </a:r>
            <a:r>
              <a:rPr lang="en-GB" dirty="0"/>
              <a:t> confidence interval:</a:t>
            </a:r>
          </a:p>
          <a:p>
            <a:r>
              <a:rPr lang="en-GB" b="1" dirty="0"/>
              <a:t> -</a:t>
            </a:r>
            <a:r>
              <a:rPr lang="en-GB" b="1" dirty="0" smtClean="0"/>
              <a:t>57.01236         </a:t>
            </a:r>
            <a:r>
              <a:rPr lang="en-GB" b="1" dirty="0"/>
              <a:t>-</a:t>
            </a:r>
            <a:r>
              <a:rPr lang="en-GB" b="1" dirty="0" smtClean="0"/>
              <a:t>7.31203</a:t>
            </a:r>
            <a:r>
              <a:rPr lang="el-GR" b="1" dirty="0" smtClean="0"/>
              <a:t>     </a:t>
            </a:r>
            <a:r>
              <a:rPr lang="en-GB" b="1" dirty="0"/>
              <a:t>## </a:t>
            </a:r>
            <a:r>
              <a:rPr lang="en-GB" b="1" u="sng" dirty="0">
                <a:solidFill>
                  <a:srgbClr val="FF0000"/>
                </a:solidFill>
              </a:rPr>
              <a:t>zero is not included in the difference</a:t>
            </a:r>
            <a:endParaRPr lang="en-GB" b="1" dirty="0"/>
          </a:p>
          <a:p>
            <a:r>
              <a:rPr lang="en-GB" dirty="0"/>
              <a:t>sample estimates:</a:t>
            </a:r>
          </a:p>
          <a:p>
            <a:r>
              <a:rPr lang="en-GB" dirty="0"/>
              <a:t>mean of x mean of y </a:t>
            </a:r>
          </a:p>
          <a:p>
            <a:r>
              <a:rPr lang="en-GB" b="1" dirty="0"/>
              <a:t> 111.7026  </a:t>
            </a:r>
            <a:r>
              <a:rPr lang="en-GB" b="1" dirty="0" smtClean="0"/>
              <a:t>  143.8648 </a:t>
            </a:r>
          </a:p>
          <a:p>
            <a:endParaRPr lang="en-GB" b="1" dirty="0" smtClean="0"/>
          </a:p>
          <a:p>
            <a:r>
              <a:rPr lang="en-GB" b="1" dirty="0" smtClean="0"/>
              <a:t>The fact that the two versions agree does not necessarily mean that the variances are equal. </a:t>
            </a:r>
            <a:r>
              <a:rPr lang="en-GB" b="1" dirty="0" smtClean="0">
                <a:solidFill>
                  <a:srgbClr val="FF0000"/>
                </a:solidFill>
              </a:rPr>
              <a:t>In general, prefer the Welch’s version. </a:t>
            </a:r>
          </a:p>
          <a:p>
            <a:endParaRPr lang="en-GB" b="1" dirty="0"/>
          </a:p>
          <a:p>
            <a:endParaRPr lang="en-GB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</a:t>
            </a:r>
            <a:r>
              <a:rPr lang="en-GB" dirty="0" smtClean="0"/>
              <a:t>samples </a:t>
            </a:r>
            <a:r>
              <a:rPr lang="en-GB" dirty="0"/>
              <a:t>t-test in R</a:t>
            </a:r>
          </a:p>
        </p:txBody>
      </p:sp>
    </p:spTree>
    <p:extLst>
      <p:ext uri="{BB962C8B-B14F-4D97-AF65-F5344CB8AC3E}">
        <p14:creationId xmlns:p14="http://schemas.microsoft.com/office/powerpoint/2010/main" val="1033720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828800"/>
            <a:ext cx="7408333" cy="4297363"/>
          </a:xfrm>
        </p:spPr>
        <p:txBody>
          <a:bodyPr/>
          <a:lstStyle/>
          <a:p>
            <a:r>
              <a:rPr lang="en-GB" dirty="0" smtClean="0"/>
              <a:t>The t-test assumes that each of the populations from which the two samples came follow a normal distribution (parametric test). What if this assumption is wrong? For large samples, say 30 and above this is not a big problem. What about smaller sample sizes?</a:t>
            </a:r>
          </a:p>
          <a:p>
            <a:r>
              <a:rPr lang="en-GB" dirty="0" smtClean="0"/>
              <a:t>The answer is calculation of the p-value based on permutations. No assumptions required, neither for the distribution nor for the variances. </a:t>
            </a:r>
          </a:p>
          <a:p>
            <a:r>
              <a:rPr lang="en-GB" dirty="0" smtClean="0"/>
              <a:t>Only the availability of a computer.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Permutation based two samples t-test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7937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l-GR" sz="4000" smtClean="0"/>
              <a:t>Parametric versus non-Parametric Tests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l-GR" smtClean="0"/>
              <a:t>Parametric test: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makes the assumption that the data are sampled from a particular class of distributions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in our example we assumed our data come from normal distributions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Non-Parametric test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mtClean="0"/>
              <a:t>does not assume a particular class of distributions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mtClean="0"/>
              <a:t>With parametric assumptions it becomes easier to derive the distribution of our test statistic</a:t>
            </a:r>
          </a:p>
        </p:txBody>
      </p:sp>
    </p:spTree>
    <p:extLst>
      <p:ext uri="{BB962C8B-B14F-4D97-AF65-F5344CB8AC3E}">
        <p14:creationId xmlns:p14="http://schemas.microsoft.com/office/powerpoint/2010/main" val="105474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l-GR" smtClean="0"/>
              <a:t>Standard Single Hypothesis Testing</a:t>
            </a:r>
            <a:endParaRPr lang="el-GR" altLang="el-GR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Form the Null and Alternative Hypothesis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Gather related data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Find a suitable test statistic </a:t>
            </a:r>
            <a:r>
              <a:rPr lang="en-US" altLang="el-GR" i="1" smtClean="0"/>
              <a:t>T</a:t>
            </a:r>
            <a:endParaRPr lang="en-US" altLang="el-GR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Find the distribution of </a:t>
            </a:r>
            <a:r>
              <a:rPr lang="en-US" altLang="el-GR" i="1" smtClean="0"/>
              <a:t>T given the null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Depending on the distribution of </a:t>
            </a:r>
            <a:r>
              <a:rPr lang="en-US" altLang="el-GR" i="1" smtClean="0"/>
              <a:t>T</a:t>
            </a:r>
            <a:r>
              <a:rPr lang="en-US" altLang="el-GR" smtClean="0"/>
              <a:t> and the observed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 =T(x)</a:t>
            </a:r>
            <a:endParaRPr lang="en-US" altLang="el-GR" smtClean="0"/>
          </a:p>
          <a:p>
            <a:pPr marL="914400" lvl="1" indent="-457200" eaLnBrk="1" hangingPunct="1">
              <a:buFont typeface="Wingdings" pitchFamily="2" charset="2"/>
              <a:buChar char="p"/>
            </a:pPr>
            <a:r>
              <a:rPr lang="en-US" altLang="el-GR" smtClean="0"/>
              <a:t>decide to reject or not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89442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Permutation Testing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In bioinformatics data we typically do not know much about the data distribution</a:t>
            </a:r>
          </a:p>
          <a:p>
            <a:pPr eaLnBrk="1" hangingPunct="1"/>
            <a:r>
              <a:rPr lang="en-US" altLang="el-GR" smtClean="0"/>
              <a:t>How do we obtain the distribution of our test statistic?</a:t>
            </a:r>
          </a:p>
          <a:p>
            <a:pPr eaLnBrk="1" hangingPunct="1"/>
            <a:r>
              <a:rPr lang="en-US" altLang="el-GR" smtClean="0"/>
              <a:t>Great idea in statistics: permutation testing</a:t>
            </a:r>
          </a:p>
          <a:p>
            <a:pPr eaLnBrk="1" hangingPunct="1"/>
            <a:r>
              <a:rPr lang="en-US" altLang="el-GR" smtClean="0"/>
              <a:t>Recently practical because it requires computing power (or a lot of patience)</a:t>
            </a:r>
          </a:p>
          <a:p>
            <a:pPr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20040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Permutation Testing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In our example, we want to calculate </a:t>
            </a:r>
            <a:r>
              <a:rPr lang="en-US" altLang="el-GR" i="1" smtClean="0"/>
              <a:t>p(t|H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)</a:t>
            </a:r>
          </a:p>
          <a:p>
            <a:pPr eaLnBrk="1" hangingPunct="1"/>
            <a:r>
              <a:rPr lang="en-US" altLang="el-GR" smtClean="0"/>
              <a:t>If </a:t>
            </a:r>
            <a:r>
              <a:rPr lang="en-US" altLang="el-GR" i="1" smtClean="0"/>
              <a:t>H</a:t>
            </a:r>
            <a:r>
              <a:rPr lang="en-US" altLang="el-GR" i="1" baseline="-25000" smtClean="0"/>
              <a:t>0</a:t>
            </a:r>
            <a:r>
              <a:rPr lang="en-US" altLang="el-GR" baseline="-25000" smtClean="0"/>
              <a:t> </a:t>
            </a:r>
            <a:r>
              <a:rPr lang="en-US" altLang="el-GR" smtClean="0"/>
              <a:t>,</a:t>
            </a:r>
            <a:r>
              <a:rPr lang="en-US" altLang="el-GR" baseline="-25000" smtClean="0"/>
              <a:t> </a:t>
            </a:r>
            <a:r>
              <a:rPr lang="en-US" altLang="el-GR" smtClean="0"/>
              <a:t>then it does not matter which group each value </a:t>
            </a:r>
            <a:r>
              <a:rPr lang="en-US" altLang="el-GR" i="1" smtClean="0"/>
              <a:t>x</a:t>
            </a:r>
            <a:r>
              <a:rPr lang="en-US" altLang="el-GR" i="1" baseline="-25000" smtClean="0"/>
              <a:t>i</a:t>
            </a:r>
            <a:r>
              <a:rPr lang="en-US" altLang="el-GR" i="1" baseline="30000" smtClean="0"/>
              <a:t>1</a:t>
            </a:r>
            <a:r>
              <a:rPr lang="en-US" altLang="el-GR" i="1" smtClean="0"/>
              <a:t> </a:t>
            </a:r>
            <a:r>
              <a:rPr lang="en-US" altLang="el-GR" smtClean="0"/>
              <a:t>comes from</a:t>
            </a:r>
          </a:p>
          <a:p>
            <a:pPr eaLnBrk="1" hangingPunct="1"/>
            <a:r>
              <a:rPr lang="en-US" altLang="el-GR" smtClean="0"/>
              <a:t>Then, if we permute the group labels, we would get a value for our test statistic given the null hypothesis holds</a:t>
            </a:r>
          </a:p>
          <a:p>
            <a:pPr eaLnBrk="1" hangingPunct="1"/>
            <a:r>
              <a:rPr lang="en-US" altLang="el-GR" smtClean="0"/>
              <a:t>If we get a lot of such values, we can estimate (approximate) </a:t>
            </a:r>
            <a:r>
              <a:rPr lang="en-US" altLang="el-GR" i="1" smtClean="0"/>
              <a:t>p(t|H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)!</a:t>
            </a:r>
          </a:p>
          <a:p>
            <a:pPr eaLnBrk="1" hangingPunct="1">
              <a:buFont typeface="Wingdings" pitchFamily="2" charset="2"/>
              <a:buNone/>
            </a:pPr>
            <a:endParaRPr lang="en-US" altLang="el-GR" baseline="-25000" smtClean="0"/>
          </a:p>
        </p:txBody>
      </p:sp>
    </p:spTree>
    <p:extLst>
      <p:ext uri="{BB962C8B-B14F-4D97-AF65-F5344CB8AC3E}">
        <p14:creationId xmlns:p14="http://schemas.microsoft.com/office/powerpoint/2010/main" val="57283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Permutation Algorithm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/>
            <a:r>
              <a:rPr lang="en-US" altLang="el-GR" smtClean="0"/>
              <a:t>To obtain an estimated </a:t>
            </a:r>
            <a:r>
              <a:rPr lang="en-US" altLang="el-GR" i="1" smtClean="0"/>
              <a:t>p-hat(t|H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):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smtClean="0"/>
              <a:t>For each possible permutation </a:t>
            </a:r>
            <a:r>
              <a:rPr lang="en-US" altLang="el-GR" i="1" smtClean="0"/>
              <a:t>B </a:t>
            </a:r>
            <a:r>
              <a:rPr lang="en-US" altLang="el-GR" smtClean="0"/>
              <a:t>of the group labels (or as many as you have time)</a:t>
            </a:r>
          </a:p>
          <a:p>
            <a:pPr marL="914400" lvl="1" indent="-457200" eaLnBrk="1" hangingPunct="1">
              <a:buFont typeface="Wingdings" pitchFamily="2" charset="2"/>
              <a:buAutoNum type="alphaLcParenR"/>
            </a:pPr>
            <a:r>
              <a:rPr lang="en-US" altLang="el-GR" smtClean="0"/>
              <a:t>Calculate the test statistic 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B</a:t>
            </a:r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altLang="el-GR" baseline="-25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r>
              <a:rPr lang="en-US" altLang="el-GR" i="1" smtClean="0"/>
              <a:t>p-hat(t|H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) = </a:t>
            </a:r>
            <a:r>
              <a:rPr lang="en-US" altLang="el-GR" smtClean="0"/>
              <a:t>#{|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0</a:t>
            </a:r>
            <a:r>
              <a:rPr lang="en-US" altLang="el-GR" i="1" smtClean="0"/>
              <a:t>| </a:t>
            </a:r>
            <a:r>
              <a:rPr lang="en-US" altLang="el-GR" smtClean="0">
                <a:sym typeface="Symbol" pitchFamily="18" charset="2"/>
              </a:rPr>
              <a:t> |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B </a:t>
            </a:r>
            <a:r>
              <a:rPr lang="en-US" altLang="el-GR" i="1" smtClean="0"/>
              <a:t>|</a:t>
            </a:r>
            <a:r>
              <a:rPr lang="en-US" altLang="el-GR" smtClean="0"/>
              <a:t>} / #B</a:t>
            </a:r>
            <a:endParaRPr lang="en-US" altLang="el-GR" i="1" baseline="-25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altLang="el-GR" i="1" baseline="-25000" smtClean="0"/>
          </a:p>
          <a:p>
            <a:pPr marL="533400" indent="-533400" eaLnBrk="1" hangingPunct="1">
              <a:buFont typeface="Wingdings" pitchFamily="2" charset="2"/>
              <a:buAutoNum type="arabicPeriod"/>
            </a:pP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28484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Permutation Testing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p-value = </a:t>
            </a:r>
            <a:r>
              <a:rPr lang="en-US" altLang="el-GR" sz="2400" i="1" smtClean="0"/>
              <a:t>P(|T| </a:t>
            </a:r>
            <a:r>
              <a:rPr lang="en-US" altLang="el-GR" sz="2400" i="1" smtClean="0">
                <a:sym typeface="Symbol" pitchFamily="18" charset="2"/>
              </a:rPr>
              <a:t> |t</a:t>
            </a:r>
            <a:r>
              <a:rPr lang="en-US" altLang="el-GR" sz="2400" i="1" baseline="-25000" smtClean="0">
                <a:sym typeface="Symbol" pitchFamily="18" charset="2"/>
              </a:rPr>
              <a:t>o</a:t>
            </a:r>
            <a:r>
              <a:rPr lang="en-US" altLang="el-GR" sz="2400" i="1" smtClean="0">
                <a:sym typeface="Symbol" pitchFamily="18" charset="2"/>
              </a:rPr>
              <a:t>|</a:t>
            </a:r>
            <a:r>
              <a:rPr lang="en-US" altLang="el-GR" sz="2400" i="1" smtClean="0"/>
              <a:t>  | H</a:t>
            </a:r>
            <a:r>
              <a:rPr lang="en-US" altLang="el-GR" sz="2400" i="1" baseline="-25000" smtClean="0"/>
              <a:t>0</a:t>
            </a:r>
            <a:r>
              <a:rPr lang="en-US" altLang="el-GR" sz="2400" i="1" smtClean="0"/>
              <a:t>)</a:t>
            </a:r>
          </a:p>
          <a:p>
            <a:pPr lvl="1" eaLnBrk="1" hangingPunct="1"/>
            <a:r>
              <a:rPr lang="en-US" altLang="el-GR" sz="2000" smtClean="0"/>
              <a:t>area under the curve of the pdf further away from </a:t>
            </a:r>
            <a:r>
              <a:rPr lang="en-US" altLang="el-GR" sz="2000" i="1" smtClean="0"/>
              <a:t>t</a:t>
            </a:r>
            <a:r>
              <a:rPr lang="en-US" altLang="el-GR" sz="2000" i="1" baseline="-25000" smtClean="0"/>
              <a:t>o</a:t>
            </a:r>
            <a:endParaRPr lang="en-US" altLang="el-GR" sz="2000" i="1" smtClean="0"/>
          </a:p>
          <a:p>
            <a:pPr eaLnBrk="1" hangingPunct="1"/>
            <a:r>
              <a:rPr lang="en-US" altLang="el-GR" sz="2400" smtClean="0"/>
              <a:t>p-value as estimated from permutation testing?</a:t>
            </a:r>
          </a:p>
          <a:p>
            <a:pPr eaLnBrk="1" hangingPunct="1"/>
            <a:endParaRPr lang="en-US" altLang="el-GR" smtClean="0"/>
          </a:p>
          <a:p>
            <a:pPr eaLnBrk="1" hangingPunct="1"/>
            <a:r>
              <a:rPr lang="en-US" altLang="el-GR" smtClean="0"/>
              <a:t>p-value = </a:t>
            </a:r>
            <a:r>
              <a:rPr lang="en-US" altLang="el-GR" sz="2400" i="1" smtClean="0"/>
              <a:t>P-hat(|T| </a:t>
            </a:r>
            <a:r>
              <a:rPr lang="en-US" altLang="el-GR" sz="2400" i="1" smtClean="0">
                <a:sym typeface="Symbol" pitchFamily="18" charset="2"/>
              </a:rPr>
              <a:t> |t</a:t>
            </a:r>
            <a:r>
              <a:rPr lang="en-US" altLang="el-GR" sz="2400" i="1" baseline="-25000" smtClean="0">
                <a:sym typeface="Symbol" pitchFamily="18" charset="2"/>
              </a:rPr>
              <a:t>o</a:t>
            </a:r>
            <a:r>
              <a:rPr lang="en-US" altLang="el-GR" sz="2400" i="1" smtClean="0">
                <a:sym typeface="Symbol" pitchFamily="18" charset="2"/>
              </a:rPr>
              <a:t>|</a:t>
            </a:r>
            <a:r>
              <a:rPr lang="en-US" altLang="el-GR" sz="2400" i="1" smtClean="0"/>
              <a:t> | H</a:t>
            </a:r>
            <a:r>
              <a:rPr lang="en-US" altLang="el-GR" sz="2400" i="1" baseline="-25000" smtClean="0"/>
              <a:t>0</a:t>
            </a:r>
            <a:r>
              <a:rPr lang="en-US" altLang="el-GR" sz="2400" i="1" smtClean="0"/>
              <a:t>)?</a:t>
            </a:r>
          </a:p>
          <a:p>
            <a:pPr eaLnBrk="1" hangingPunct="1"/>
            <a:endParaRPr lang="en-US" altLang="el-GR" sz="2400" smtClean="0"/>
          </a:p>
          <a:p>
            <a:pPr eaLnBrk="1" hangingPunct="1"/>
            <a:r>
              <a:rPr lang="en-US" altLang="el-GR" sz="2400" smtClean="0"/>
              <a:t>Percentage of times |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B</a:t>
            </a:r>
            <a:r>
              <a:rPr lang="el-GR" altLang="el-GR" i="1" smtClean="0"/>
              <a:t>| </a:t>
            </a:r>
            <a:r>
              <a:rPr lang="en-US" altLang="el-GR" sz="2400" smtClean="0">
                <a:sym typeface="Symbol" pitchFamily="18" charset="2"/>
              </a:rPr>
              <a:t></a:t>
            </a:r>
            <a:r>
              <a:rPr lang="el-GR" altLang="el-GR" i="1" smtClean="0"/>
              <a:t> </a:t>
            </a:r>
            <a:r>
              <a:rPr lang="en-US" altLang="el-GR" i="1" smtClean="0"/>
              <a:t>|t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|</a:t>
            </a:r>
            <a:r>
              <a:rPr lang="en-US" altLang="el-GR" i="1" baseline="-25000" smtClean="0"/>
              <a:t> </a:t>
            </a:r>
          </a:p>
          <a:p>
            <a:pPr lvl="1" eaLnBrk="1" hangingPunct="1"/>
            <a:r>
              <a:rPr lang="en-US" altLang="el-GR" sz="2000" i="1" smtClean="0"/>
              <a:t>p-hat(|T| </a:t>
            </a:r>
            <a:r>
              <a:rPr lang="en-US" altLang="el-GR" sz="2000" i="1" smtClean="0">
                <a:sym typeface="Symbol" pitchFamily="18" charset="2"/>
              </a:rPr>
              <a:t> |t</a:t>
            </a:r>
            <a:r>
              <a:rPr lang="en-US" altLang="el-GR" sz="2000" i="1" baseline="-25000" smtClean="0">
                <a:sym typeface="Symbol" pitchFamily="18" charset="2"/>
              </a:rPr>
              <a:t>o</a:t>
            </a:r>
            <a:r>
              <a:rPr lang="en-US" altLang="el-GR" sz="2000" i="1" smtClean="0">
                <a:sym typeface="Symbol" pitchFamily="18" charset="2"/>
              </a:rPr>
              <a:t>|</a:t>
            </a:r>
            <a:r>
              <a:rPr lang="en-US" altLang="el-GR" sz="2000" i="1" smtClean="0"/>
              <a:t> | H</a:t>
            </a:r>
            <a:r>
              <a:rPr lang="en-US" altLang="el-GR" sz="2000" i="1" baseline="-25000" smtClean="0"/>
              <a:t>0</a:t>
            </a:r>
            <a:r>
              <a:rPr lang="en-US" altLang="el-GR" sz="2000" i="1" smtClean="0"/>
              <a:t>) = #</a:t>
            </a:r>
            <a:r>
              <a:rPr lang="en-US" altLang="el-GR" sz="2000" smtClean="0"/>
              <a:t>{|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B</a:t>
            </a:r>
            <a:r>
              <a:rPr lang="en-US" altLang="el-GR" i="1" smtClean="0"/>
              <a:t>|</a:t>
            </a:r>
            <a:r>
              <a:rPr lang="en-US" altLang="el-GR" i="1" baseline="-25000" smtClean="0"/>
              <a:t> </a:t>
            </a:r>
            <a:r>
              <a:rPr lang="en-US" altLang="el-GR" sz="2000" smtClean="0">
                <a:sym typeface="Symbol" pitchFamily="18" charset="2"/>
              </a:rPr>
              <a:t></a:t>
            </a:r>
            <a:r>
              <a:rPr lang="en-US" altLang="el-GR" sz="2000" i="1" smtClean="0">
                <a:sym typeface="Symbol" pitchFamily="18" charset="2"/>
              </a:rPr>
              <a:t> |</a:t>
            </a:r>
            <a:r>
              <a:rPr lang="en-US" altLang="el-GR" i="1" smtClean="0"/>
              <a:t>t</a:t>
            </a:r>
            <a:r>
              <a:rPr lang="en-US" altLang="el-GR" i="1" baseline="-25000" smtClean="0"/>
              <a:t>o</a:t>
            </a:r>
            <a:r>
              <a:rPr lang="en-US" altLang="el-GR" i="1" smtClean="0"/>
              <a:t>|</a:t>
            </a:r>
            <a:r>
              <a:rPr lang="en-US" altLang="el-GR" i="1" baseline="-25000" smtClean="0"/>
              <a:t> </a:t>
            </a:r>
            <a:r>
              <a:rPr lang="en-US" altLang="el-GR" smtClean="0"/>
              <a:t>} / #B</a:t>
            </a:r>
            <a:endParaRPr lang="en-US" altLang="el-GR" sz="2000" smtClean="0"/>
          </a:p>
          <a:p>
            <a:pPr eaLnBrk="1" hangingPunct="1"/>
            <a:endParaRPr lang="en-US" altLang="el-GR" sz="2400" smtClean="0"/>
          </a:p>
        </p:txBody>
      </p:sp>
    </p:spTree>
    <p:extLst>
      <p:ext uri="{BB962C8B-B14F-4D97-AF65-F5344CB8AC3E}">
        <p14:creationId xmlns:p14="http://schemas.microsoft.com/office/powerpoint/2010/main" val="210722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1676400"/>
                <a:ext cx="7408333" cy="4449763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1.   Let us choose the test statistic as </a:t>
                </a:r>
                <a14:m>
                  <m:oMath xmlns:m="http://schemas.openxmlformats.org/officeDocument/2006/math">
                    <m:r>
                      <a:rPr lang="en-GB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GB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b="1" i="1" smtClean="0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GB" b="1" i="1" smtClean="0">
                            <a:latin typeface="Cambria Math"/>
                          </a:rPr>
                          <m:t>𝒐𝒃𝒔</m:t>
                        </m:r>
                      </m:sub>
                    </m:sSub>
                    <m:r>
                      <a:rPr lang="en-GB" b="1" i="1" smtClean="0">
                        <a:latin typeface="Cambria Math"/>
                      </a:rPr>
                      <m:t>=|</m:t>
                    </m:r>
                    <m:acc>
                      <m:accPr>
                        <m:chr m:val="̅"/>
                        <m:ctrlPr>
                          <a:rPr lang="en-GB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b="1" i="1">
                            <a:latin typeface="Cambria Math"/>
                          </a:rPr>
                          <m:t>𝒙</m:t>
                        </m:r>
                      </m:e>
                    </m:acc>
                    <m:r>
                      <a:rPr lang="en-GB" b="1" i="1">
                        <a:latin typeface="Cambria Math"/>
                      </a:rPr>
                      <m:t> −</m:t>
                    </m:r>
                    <m:acc>
                      <m:accPr>
                        <m:chr m:val="̅"/>
                        <m:ctrlPr>
                          <a:rPr lang="en-GB" b="1" i="1">
                            <a:latin typeface="Cambria Math"/>
                          </a:rPr>
                        </m:ctrlPr>
                      </m:accPr>
                      <m:e>
                        <m:r>
                          <a:rPr lang="en-GB" b="1" i="1" smtClean="0">
                            <a:latin typeface="Cambria Math"/>
                          </a:rPr>
                          <m:t>𝒚</m:t>
                        </m:r>
                      </m:e>
                    </m:acc>
                  </m:oMath>
                </a14:m>
                <a:r>
                  <a:rPr lang="en-GB" b="1" dirty="0" smtClean="0"/>
                  <a:t>|.</a:t>
                </a:r>
              </a:p>
              <a:p>
                <a:pPr marL="0" indent="0">
                  <a:buNone/>
                </a:pPr>
                <a:r>
                  <a:rPr lang="en-GB" dirty="0" smtClean="0"/>
                  <a:t>2.   Combine all observations in one sample</a:t>
                </a:r>
                <a:endParaRPr lang="en-GB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          </m:t>
                    </m:r>
                    <m:r>
                      <a:rPr lang="en-GB" b="0" i="1" smtClean="0">
                        <a:latin typeface="Cambria Math"/>
                      </a:rPr>
                      <m:t>𝑍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, …,</m:t>
                        </m:r>
                        <m:sSub>
                          <m:sSub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GB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b="0" i="1" smtClean="0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/>
                                  </a:rPr>
                                  <m:t>𝑥</m:t>
                                </m:r>
                              </m:sub>
                            </m:sSub>
                          </m:sub>
                        </m:sSub>
                        <m:r>
                          <a:rPr lang="en-GB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GB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GB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GB" i="1">
                            <a:latin typeface="Cambria Math"/>
                          </a:rPr>
                          <m:t>, …,</m:t>
                        </m:r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GB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i="1">
                                    <a:latin typeface="Cambria Math"/>
                                  </a:rPr>
                                  <m:t>𝑛</m:t>
                                </m:r>
                              </m:e>
                              <m:sub>
                                <m:r>
                                  <a:rPr lang="en-GB" b="0" i="1" smtClean="0">
                                    <a:latin typeface="Cambria Math"/>
                                  </a:rPr>
                                  <m:t>𝑦</m:t>
                                </m:r>
                              </m:sub>
                            </m:sSub>
                          </m:sub>
                        </m:sSub>
                      </m:e>
                    </m:d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  <m:r>
                          <a:rPr lang="en-GB" b="0" i="1" smtClean="0"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GB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i="1">
                                <a:latin typeface="Cambria Math"/>
                              </a:rPr>
                              <m:t>𝑛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GB" b="0" i="1" smtClean="0">
                            <a:latin typeface="Cambria Math"/>
                          </a:rPr>
                          <m:t>+</m:t>
                        </m:r>
                        <m:r>
                          <a:rPr lang="en-GB" i="1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GB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GB" dirty="0" smtClean="0"/>
                  <a:t> is the    	total sample size</a:t>
                </a:r>
              </a:p>
              <a:p>
                <a:pPr marL="0" indent="0">
                  <a:buNone/>
                </a:pPr>
                <a:r>
                  <a:rPr lang="en-GB" dirty="0" smtClean="0"/>
                  <a:t>3.   Let W denote the sample 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𝑊</m:t>
                    </m:r>
                    <m:r>
                      <a:rPr lang="en-GB" b="0" i="1" smtClean="0">
                        <a:latin typeface="Cambria Math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en-GB" b="0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𝑓𝑜𝑟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𝑡h𝑒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𝑓𝑖𝑟𝑠𝑡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𝑠𝑎𝑚𝑝𝑙𝑒</m:t>
                              </m:r>
                            </m:e>
                          </m:mr>
                          <m:m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𝑓𝑜𝑟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𝑡h𝑒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𝑠𝑒𝑐𝑜𝑛𝑑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𝑠𝑎𝑚𝑝𝑙𝑒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l-GR" dirty="0" smtClean="0"/>
              </a:p>
              <a:p>
                <a:pPr marL="0" indent="0">
                  <a:buNone/>
                </a:pPr>
                <a:r>
                  <a:rPr lang="en-GB" dirty="0" smtClean="0"/>
                  <a:t>4.   Sample n observations from W. </a:t>
                </a:r>
              </a:p>
              <a:p>
                <a:pPr marL="0" indent="0">
                  <a:buNone/>
                </a:pPr>
                <a:r>
                  <a:rPr lang="en-GB" dirty="0" smtClean="0"/>
                  <a:t>5.   Calculate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b="1" i="1">
                            <a:latin typeface="Cambria Math"/>
                          </a:rPr>
                          <m:t>𝑫</m:t>
                        </m:r>
                      </m:e>
                      <m:sub>
                        <m:r>
                          <a:rPr lang="en-GB" b="1" i="1" smtClean="0">
                            <a:latin typeface="Cambria Math"/>
                          </a:rPr>
                          <m:t>𝒊</m:t>
                        </m:r>
                      </m:sub>
                    </m:sSub>
                    <m:r>
                      <a:rPr lang="en-GB" b="1" i="1" smtClean="0">
                        <a:latin typeface="Cambria Math"/>
                      </a:rPr>
                      <m:t>=</m:t>
                    </m:r>
                    <m:r>
                      <a:rPr lang="en-GB" b="1" i="1">
                        <a:latin typeface="Cambria Math"/>
                      </a:rPr>
                      <m:t> </m:t>
                    </m:r>
                    <m:d>
                      <m:dPr>
                        <m:begChr m:val="|"/>
                        <m:endChr m:val="|"/>
                        <m:ctrlPr>
                          <a:rPr lang="en-GB" b="1" i="1" smtClean="0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en-GB" b="1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b="1" i="1">
                                <a:latin typeface="Cambria Math"/>
                              </a:rPr>
                              <m:t>𝒁</m:t>
                            </m:r>
                          </m:e>
                        </m:acc>
                        <m:d>
                          <m:dPr>
                            <m:begChr m:val="["/>
                            <m:endChr m:val="]"/>
                            <m:ctrlPr>
                              <a:rPr lang="en-GB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1" i="1">
                                <a:latin typeface="Cambria Math"/>
                              </a:rPr>
                              <m:t>𝒘</m:t>
                            </m:r>
                            <m:r>
                              <a:rPr lang="en-GB" b="1" i="1">
                                <a:latin typeface="Cambria Math"/>
                              </a:rPr>
                              <m:t>==</m:t>
                            </m:r>
                            <m:r>
                              <a:rPr lang="en-GB" b="1" i="1"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en-GB" b="1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GB" b="1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b="1" i="1">
                                <a:latin typeface="Cambria Math"/>
                              </a:rPr>
                              <m:t>𝒁</m:t>
                            </m:r>
                          </m:e>
                        </m:acc>
                        <m:d>
                          <m:dPr>
                            <m:begChr m:val="["/>
                            <m:endChr m:val="]"/>
                            <m:ctrlPr>
                              <a:rPr lang="en-GB" b="1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GB" b="1" i="1">
                                <a:latin typeface="Cambria Math"/>
                              </a:rPr>
                              <m:t>𝒘</m:t>
                            </m:r>
                            <m:r>
                              <a:rPr lang="en-GB" b="1" i="1">
                                <a:latin typeface="Cambria Math"/>
                              </a:rPr>
                              <m:t>==</m:t>
                            </m:r>
                            <m:r>
                              <a:rPr lang="en-GB" b="1" i="1">
                                <a:latin typeface="Cambria Math"/>
                              </a:rPr>
                              <m:t>𝟐</m:t>
                            </m:r>
                          </m:e>
                        </m:d>
                      </m:e>
                    </m:d>
                  </m:oMath>
                </a14:m>
                <a:endParaRPr lang="en-GB" b="1" i="1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GB" dirty="0" smtClean="0"/>
                  <a:t>6.   Repeat steps 4-5 R times. Usually R = 999.</a:t>
                </a:r>
              </a:p>
              <a:p>
                <a:pPr marL="457200" indent="-457200">
                  <a:buAutoNum type="arabicPeriod" startAt="7"/>
                </a:pPr>
                <a:r>
                  <a:rPr lang="en-GB" dirty="0" smtClean="0"/>
                  <a:t>(In general for any permutation based test) estimate the 	p-value </a:t>
                </a:r>
                <a:r>
                  <a:rPr lang="en-GB" smtClean="0"/>
                  <a:t>as       </a:t>
                </a:r>
              </a:p>
              <a:p>
                <a:pPr marL="457200" indent="-457200">
                  <a:buAutoNum type="arabicPeriod" startAt="7"/>
                </a:pP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  	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#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GB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b="1" i="1">
                                    <a:latin typeface="Cambria Math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GB" b="1" i="1">
                                    <a:latin typeface="Cambria Math"/>
                                  </a:rPr>
                                  <m:t>𝒊</m:t>
                                </m:r>
                              </m:sub>
                            </m:sSub>
                            <m:r>
                              <a:rPr lang="en-GB" b="1" i="1" smtClean="0">
                                <a:latin typeface="Cambria Math"/>
                                <a:ea typeface="Cambria Math"/>
                              </a:rPr>
                              <m:t>≥</m:t>
                            </m:r>
                            <m:sSub>
                              <m:sSubPr>
                                <m:ctrlPr>
                                  <a:rPr lang="en-GB" b="1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GB" b="1" i="1">
                                    <a:latin typeface="Cambria Math"/>
                                  </a:rPr>
                                  <m:t>𝑫</m:t>
                                </m:r>
                              </m:e>
                              <m:sub>
                                <m:r>
                                  <a:rPr lang="en-GB" b="1" i="1">
                                    <a:latin typeface="Cambria Math"/>
                                  </a:rPr>
                                  <m:t>𝒐𝒃𝒔</m:t>
                                </m:r>
                              </m:sub>
                            </m:sSub>
                          </m:e>
                        </m:d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𝑅</m:t>
                        </m:r>
                        <m:r>
                          <a:rPr lang="en-GB" b="0" i="1" smtClean="0">
                            <a:latin typeface="Cambria Math"/>
                          </a:rPr>
                          <m:t>+1</m:t>
                        </m:r>
                      </m:den>
                    </m:f>
                  </m:oMath>
                </a14:m>
                <a:endParaRPr lang="en-GB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1676400"/>
                <a:ext cx="7408333" cy="4449763"/>
              </a:xfrm>
              <a:blipFill rotWithShape="1">
                <a:blip r:embed="rId2"/>
                <a:stretch>
                  <a:fillRect l="-823" t="-1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Permutation based two samples t-test</a:t>
            </a:r>
          </a:p>
        </p:txBody>
      </p:sp>
    </p:spTree>
    <p:extLst>
      <p:ext uri="{BB962C8B-B14F-4D97-AF65-F5344CB8AC3E}">
        <p14:creationId xmlns:p14="http://schemas.microsoft.com/office/powerpoint/2010/main" val="27654872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524000"/>
            <a:ext cx="7408333" cy="4953000"/>
          </a:xfrm>
        </p:spPr>
        <p:txBody>
          <a:bodyPr/>
          <a:lstStyle/>
          <a:p>
            <a:r>
              <a:rPr lang="en-GB" dirty="0" smtClean="0"/>
              <a:t>R = 999                                                     R = 9999</a:t>
            </a:r>
          </a:p>
          <a:p>
            <a:r>
              <a:rPr lang="en-GB" dirty="0" smtClean="0"/>
              <a:t>p-value = </a:t>
            </a:r>
            <a:r>
              <a:rPr lang="en-GB" smtClean="0"/>
              <a:t>0.01                                          p-value </a:t>
            </a:r>
            <a:r>
              <a:rPr lang="en-GB" dirty="0" smtClean="0"/>
              <a:t>= 0.015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Permutation based two samples t-test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590800"/>
            <a:ext cx="3840480" cy="383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62200"/>
            <a:ext cx="3840480" cy="383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899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Does It Really Work?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sz="half" idx="4294967295"/>
          </p:nvPr>
        </p:nvSpPr>
        <p:spPr>
          <a:xfrm>
            <a:off x="4648200" y="1600200"/>
            <a:ext cx="4038600" cy="4530725"/>
          </a:xfrm>
          <a:prstGeom prst="rect">
            <a:avLst/>
          </a:prstGeom>
        </p:spPr>
        <p:txBody>
          <a:bodyPr/>
          <a:lstStyle/>
          <a:p>
            <a:pPr eaLnBrk="1" hangingPunct="1"/>
            <a:endParaRPr lang="en-US" altLang="el-GR" sz="2400" smtClean="0"/>
          </a:p>
        </p:txBody>
      </p:sp>
      <p:pic>
        <p:nvPicPr>
          <p:cNvPr id="45060" name="Picture 4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41910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Text Box 7"/>
          <p:cNvSpPr txBox="1">
            <a:spLocks noChangeArrowheads="1"/>
          </p:cNvSpPr>
          <p:nvPr/>
        </p:nvSpPr>
        <p:spPr bwMode="auto">
          <a:xfrm>
            <a:off x="762000" y="5638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True distribution calculated theoretically</a:t>
            </a:r>
          </a:p>
        </p:txBody>
      </p:sp>
    </p:spTree>
    <p:extLst>
      <p:ext uri="{BB962C8B-B14F-4D97-AF65-F5344CB8AC3E}">
        <p14:creationId xmlns:p14="http://schemas.microsoft.com/office/powerpoint/2010/main" val="228073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Does It Really Work?</a:t>
            </a:r>
          </a:p>
        </p:txBody>
      </p:sp>
      <p:pic>
        <p:nvPicPr>
          <p:cNvPr id="46083" name="Picture 4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41910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762000" y="5638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True distribution calculated theoretically</a:t>
            </a:r>
          </a:p>
        </p:txBody>
      </p:sp>
      <p:pic>
        <p:nvPicPr>
          <p:cNvPr id="46085" name="Picture 6" descr="untitled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351088"/>
            <a:ext cx="4038600" cy="3028950"/>
          </a:xfrm>
          <a:prstGeom prst="rect">
            <a:avLst/>
          </a:prstGeom>
          <a:noFill/>
        </p:spPr>
      </p:pic>
      <p:sp>
        <p:nvSpPr>
          <p:cNvPr id="46086" name="Text Box 7"/>
          <p:cNvSpPr txBox="1">
            <a:spLocks noChangeArrowheads="1"/>
          </p:cNvSpPr>
          <p:nvPr/>
        </p:nvSpPr>
        <p:spPr bwMode="auto">
          <a:xfrm>
            <a:off x="4876800" y="55626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Estimated distribution from our data: 100 permutations</a:t>
            </a:r>
          </a:p>
        </p:txBody>
      </p:sp>
    </p:spTree>
    <p:extLst>
      <p:ext uri="{BB962C8B-B14F-4D97-AF65-F5344CB8AC3E}">
        <p14:creationId xmlns:p14="http://schemas.microsoft.com/office/powerpoint/2010/main" val="53049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Does It Really Work?</a:t>
            </a:r>
          </a:p>
        </p:txBody>
      </p:sp>
      <p:pic>
        <p:nvPicPr>
          <p:cNvPr id="47107" name="Picture 3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41910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762000" y="5638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True distribution calculated theoretically</a:t>
            </a:r>
          </a:p>
        </p:txBody>
      </p:sp>
      <p:sp>
        <p:nvSpPr>
          <p:cNvPr id="47109" name="Text Box 6"/>
          <p:cNvSpPr txBox="1">
            <a:spLocks noChangeArrowheads="1"/>
          </p:cNvSpPr>
          <p:nvPr/>
        </p:nvSpPr>
        <p:spPr bwMode="auto">
          <a:xfrm>
            <a:off x="4876800" y="5562600"/>
            <a:ext cx="3505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Estimated distribution from our data: 1000 permutations</a:t>
            </a:r>
          </a:p>
        </p:txBody>
      </p:sp>
      <p:pic>
        <p:nvPicPr>
          <p:cNvPr id="47110" name="Picture 8" descr="untitled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351088"/>
            <a:ext cx="4038600" cy="3028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3454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Does It Really Work?</a:t>
            </a:r>
          </a:p>
        </p:txBody>
      </p:sp>
      <p:pic>
        <p:nvPicPr>
          <p:cNvPr id="48131" name="Picture 3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33600"/>
            <a:ext cx="41910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762000" y="5638800"/>
            <a:ext cx="350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True distribution calculated theoretically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4876800" y="5562600"/>
            <a:ext cx="3505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l-GR"/>
              <a:t>Estimated distribution from our data: 10000 permutations</a:t>
            </a:r>
          </a:p>
        </p:txBody>
      </p:sp>
      <p:pic>
        <p:nvPicPr>
          <p:cNvPr id="48134" name="Picture 8" descr="untitled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351088"/>
            <a:ext cx="4038600" cy="3028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878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Form </a:t>
            </a:r>
            <a:r>
              <a:rPr lang="en-US" altLang="el-GR" dirty="0" smtClean="0"/>
              <a:t>the Null Hypothesis</a:t>
            </a:r>
            <a:endParaRPr lang="el-GR" altLang="el-GR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l-GR" smtClean="0"/>
              <a:t>Gene G is expressed differently in breast cancer patients with mutation in </a:t>
            </a:r>
            <a:r>
              <a:rPr lang="el-GR" altLang="el-GR" smtClean="0"/>
              <a:t>BRCA1</a:t>
            </a:r>
            <a:r>
              <a:rPr lang="en-US" altLang="el-GR" smtClean="0"/>
              <a:t> than </a:t>
            </a:r>
            <a:r>
              <a:rPr lang="el-GR" altLang="el-GR" smtClean="0"/>
              <a:t>BRCA2</a:t>
            </a:r>
            <a:endParaRPr lang="en-US" altLang="el-GR" smtClean="0"/>
          </a:p>
          <a:p>
            <a:pPr eaLnBrk="1" hangingPunct="1"/>
            <a:r>
              <a:rPr lang="en-US" altLang="el-GR" smtClean="0"/>
              <a:t>Mathematically?</a:t>
            </a:r>
          </a:p>
          <a:p>
            <a:pPr lvl="1" eaLnBrk="1" hangingPunct="1"/>
            <a:r>
              <a:rPr lang="el-GR" altLang="el-GR" i="1" smtClean="0"/>
              <a:t>μ</a:t>
            </a:r>
            <a:r>
              <a:rPr lang="el-GR" altLang="el-GR" i="1" baseline="-25000" smtClean="0"/>
              <a:t>1 </a:t>
            </a:r>
            <a:r>
              <a:rPr lang="en-US" altLang="el-GR" smtClean="0"/>
              <a:t>: be the mean expression level of gene G in patients with </a:t>
            </a:r>
            <a:r>
              <a:rPr lang="el-GR" altLang="el-GR" smtClean="0"/>
              <a:t>BRCA1</a:t>
            </a:r>
            <a:r>
              <a:rPr lang="en-US" altLang="el-GR" smtClean="0"/>
              <a:t> mutation</a:t>
            </a:r>
          </a:p>
          <a:p>
            <a:pPr lvl="1" eaLnBrk="1" hangingPunct="1"/>
            <a:r>
              <a:rPr lang="el-GR" altLang="el-GR" i="1" smtClean="0"/>
              <a:t>μ</a:t>
            </a:r>
            <a:r>
              <a:rPr lang="en-US" altLang="el-GR" i="1" baseline="-25000" smtClean="0"/>
              <a:t>2</a:t>
            </a:r>
            <a:r>
              <a:rPr lang="el-GR" altLang="el-GR" i="1" baseline="-25000" smtClean="0"/>
              <a:t> </a:t>
            </a:r>
            <a:r>
              <a:rPr lang="en-US" altLang="el-GR" smtClean="0"/>
              <a:t>: be the mean expression level of gene G in patients with </a:t>
            </a:r>
            <a:r>
              <a:rPr lang="el-GR" altLang="el-GR" smtClean="0"/>
              <a:t>BRCA</a:t>
            </a:r>
            <a:r>
              <a:rPr lang="en-US" altLang="el-GR" smtClean="0"/>
              <a:t>2 mutation</a:t>
            </a:r>
          </a:p>
          <a:p>
            <a:pPr eaLnBrk="1" hangingPunct="1"/>
            <a:r>
              <a:rPr lang="en-US" altLang="el-GR" i="1" smtClean="0"/>
              <a:t>H</a:t>
            </a:r>
            <a:r>
              <a:rPr lang="en-US" altLang="el-GR" i="1" baseline="-25000" smtClean="0"/>
              <a:t>0 </a:t>
            </a:r>
            <a:r>
              <a:rPr lang="en-US" altLang="el-GR" smtClean="0"/>
              <a:t>: </a:t>
            </a:r>
            <a:r>
              <a:rPr lang="el-GR" altLang="el-GR" i="1" smtClean="0"/>
              <a:t>μ</a:t>
            </a:r>
            <a:r>
              <a:rPr lang="el-GR" altLang="el-GR" i="1" baseline="-25000" smtClean="0"/>
              <a:t>1</a:t>
            </a:r>
            <a:r>
              <a:rPr lang="en-US" altLang="el-GR" i="1" baseline="-25000" smtClean="0"/>
              <a:t> </a:t>
            </a:r>
            <a:r>
              <a:rPr lang="en-US" altLang="el-GR" i="1" smtClean="0"/>
              <a:t>= </a:t>
            </a:r>
            <a:r>
              <a:rPr lang="el-GR" altLang="el-GR" i="1" smtClean="0"/>
              <a:t>μ</a:t>
            </a:r>
            <a:r>
              <a:rPr lang="en-US" altLang="el-GR" i="1" baseline="-25000" smtClean="0"/>
              <a:t>2</a:t>
            </a:r>
          </a:p>
          <a:p>
            <a:pPr eaLnBrk="1" hangingPunct="1"/>
            <a:r>
              <a:rPr lang="en-US" altLang="el-GR" i="1" smtClean="0"/>
              <a:t>H</a:t>
            </a:r>
            <a:r>
              <a:rPr lang="en-US" altLang="el-GR" i="1" baseline="-25000" smtClean="0"/>
              <a:t>1 </a:t>
            </a:r>
            <a:r>
              <a:rPr lang="en-US" altLang="el-GR" smtClean="0"/>
              <a:t>: </a:t>
            </a:r>
            <a:r>
              <a:rPr lang="el-GR" altLang="el-GR" i="1" smtClean="0"/>
              <a:t>μ</a:t>
            </a:r>
            <a:r>
              <a:rPr lang="el-GR" altLang="el-GR" i="1" baseline="-25000" smtClean="0"/>
              <a:t>1</a:t>
            </a:r>
            <a:r>
              <a:rPr lang="en-US" altLang="el-GR" i="1" baseline="-25000" smtClean="0"/>
              <a:t> </a:t>
            </a:r>
            <a:r>
              <a:rPr lang="en-US" altLang="el-GR" i="1" smtClean="0"/>
              <a:t>≠ </a:t>
            </a:r>
            <a:r>
              <a:rPr lang="el-GR" altLang="el-GR" i="1" smtClean="0"/>
              <a:t>μ</a:t>
            </a:r>
            <a:r>
              <a:rPr lang="en-US" altLang="el-GR" i="1" baseline="-25000" smtClean="0"/>
              <a:t>2</a:t>
            </a:r>
            <a:endParaRPr lang="el-GR" altLang="el-GR" i="1" baseline="-25000" smtClean="0"/>
          </a:p>
        </p:txBody>
      </p:sp>
    </p:spTree>
    <p:extLst>
      <p:ext uri="{BB962C8B-B14F-4D97-AF65-F5344CB8AC3E}">
        <p14:creationId xmlns:p14="http://schemas.microsoft.com/office/powerpoint/2010/main" val="328267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Permutation Testing Limitations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l-GR" sz="2400" smtClean="0"/>
              <a:t>The more data we have the more our estimations will approximate the true distribution of </a:t>
            </a:r>
            <a:r>
              <a:rPr lang="en-US" altLang="el-GR" sz="2400" i="1" smtClean="0"/>
              <a:t>T</a:t>
            </a:r>
          </a:p>
          <a:p>
            <a:pPr lvl="1" eaLnBrk="1" hangingPunct="1"/>
            <a:r>
              <a:rPr lang="en-US" altLang="el-GR" sz="2000" smtClean="0"/>
              <a:t>if not enough permutations possible, the approximation will not be good</a:t>
            </a:r>
          </a:p>
          <a:p>
            <a:pPr eaLnBrk="1" hangingPunct="1"/>
            <a:r>
              <a:rPr lang="en-US" altLang="el-GR" sz="2400" smtClean="0"/>
              <a:t>The more permutations we perform, the better the estimation</a:t>
            </a:r>
          </a:p>
          <a:p>
            <a:pPr eaLnBrk="1" hangingPunct="1"/>
            <a:r>
              <a:rPr lang="en-US" altLang="el-GR" sz="2400" smtClean="0"/>
              <a:t>Assumes a permutation is possible under the null hypothesis</a:t>
            </a:r>
          </a:p>
          <a:p>
            <a:pPr lvl="1" eaLnBrk="1" hangingPunct="1"/>
            <a:r>
              <a:rPr lang="en-US" altLang="el-GR" sz="2000" smtClean="0"/>
              <a:t>leads to subtle assumptions</a:t>
            </a:r>
          </a:p>
          <a:p>
            <a:pPr eaLnBrk="1" hangingPunct="1"/>
            <a:r>
              <a:rPr lang="en-US" altLang="el-GR" sz="2400" smtClean="0"/>
              <a:t>Requires lots of computing power</a:t>
            </a:r>
          </a:p>
        </p:txBody>
      </p:sp>
    </p:spTree>
    <p:extLst>
      <p:ext uri="{BB962C8B-B14F-4D97-AF65-F5344CB8AC3E}">
        <p14:creationId xmlns:p14="http://schemas.microsoft.com/office/powerpoint/2010/main" val="236571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smtClean="0"/>
              <a:t>Gather </a:t>
            </a:r>
            <a:r>
              <a:rPr lang="en-US" altLang="el-GR" dirty="0" smtClean="0"/>
              <a:t>Related Data</a:t>
            </a:r>
            <a:endParaRPr lang="el-GR" altLang="el-GR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en-US" altLang="el-GR" dirty="0" smtClean="0"/>
              <a:t>Send your biologist friend to do an experiment for you</a:t>
            </a:r>
          </a:p>
          <a:p>
            <a:pPr lvl="1" eaLnBrk="1" hangingPunct="1"/>
            <a:r>
              <a:rPr lang="en-US" altLang="el-GR" dirty="0" smtClean="0"/>
              <a:t>got to get a grant to get the money</a:t>
            </a:r>
          </a:p>
          <a:p>
            <a:pPr lvl="1" eaLnBrk="1" hangingPunct="1"/>
            <a:r>
              <a:rPr lang="en-US" altLang="el-GR" dirty="0" smtClean="0"/>
              <a:t>find the biologist</a:t>
            </a:r>
          </a:p>
          <a:p>
            <a:pPr lvl="1" eaLnBrk="1" hangingPunct="1"/>
            <a:r>
              <a:rPr lang="en-US" altLang="el-GR" dirty="0" smtClean="0"/>
              <a:t>pay </a:t>
            </a:r>
            <a:r>
              <a:rPr lang="en-GB" altLang="el-GR" dirty="0" smtClean="0"/>
              <a:t>him</a:t>
            </a:r>
            <a:r>
              <a:rPr lang="el-GR" altLang="el-GR" dirty="0" smtClean="0"/>
              <a:t>/</a:t>
            </a:r>
            <a:r>
              <a:rPr lang="en-US" altLang="el-GR" dirty="0" smtClean="0"/>
              <a:t>her</a:t>
            </a:r>
          </a:p>
          <a:p>
            <a:pPr lvl="1" eaLnBrk="1" hangingPunct="1"/>
            <a:r>
              <a:rPr lang="en-US" altLang="el-GR" dirty="0" smtClean="0"/>
              <a:t>wait for a few months</a:t>
            </a:r>
          </a:p>
          <a:p>
            <a:pPr lvl="1" eaLnBrk="1" hangingPunct="1"/>
            <a:r>
              <a:rPr lang="en-US" altLang="el-GR" dirty="0" smtClean="0"/>
              <a:t>get the data</a:t>
            </a:r>
          </a:p>
          <a:p>
            <a:pPr lvl="1" eaLnBrk="1" hangingPunct="1"/>
            <a:r>
              <a:rPr lang="en-US" altLang="el-GR" dirty="0" smtClean="0"/>
              <a:t>realize there has been some mistake</a:t>
            </a:r>
          </a:p>
          <a:p>
            <a:pPr lvl="1" eaLnBrk="1" hangingPunct="1"/>
            <a:r>
              <a:rPr lang="en-US" altLang="el-GR" dirty="0" smtClean="0"/>
              <a:t>force him/her to do it again</a:t>
            </a:r>
          </a:p>
          <a:p>
            <a:pPr lvl="1" eaLnBrk="1" hangingPunct="1"/>
            <a:r>
              <a:rPr lang="en-US" altLang="el-GR" dirty="0" smtClean="0"/>
              <a:t>etc. etc.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318945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How to Construct a Test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Find a test statistic </a:t>
            </a:r>
            <a:r>
              <a:rPr lang="en-US" altLang="el-GR" sz="2400" i="1" smtClean="0"/>
              <a:t>T </a:t>
            </a:r>
            <a:r>
              <a:rPr lang="en-US" altLang="el-GR" sz="2400" smtClean="0"/>
              <a:t>that easily takes extreme values when </a:t>
            </a:r>
            <a:r>
              <a:rPr lang="en-US" altLang="el-GR" sz="2400" i="1" smtClean="0"/>
              <a:t>H</a:t>
            </a:r>
            <a:r>
              <a:rPr lang="en-US" altLang="el-GR" sz="2400" i="1" baseline="-25000" smtClean="0"/>
              <a:t>0</a:t>
            </a:r>
            <a:r>
              <a:rPr lang="en-US" altLang="el-GR" sz="2400" smtClean="0"/>
              <a:t> is not true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Find how to theoretically calculate the distribution of </a:t>
            </a:r>
            <a:r>
              <a:rPr lang="en-US" altLang="el-GR" sz="2400" i="1" smtClean="0"/>
              <a:t>T</a:t>
            </a:r>
            <a:endParaRPr lang="en-US" altLang="el-GR" sz="24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hopefully, without too many other assumptions</a:t>
            </a:r>
          </a:p>
          <a:p>
            <a:pPr eaLnBrk="1" hangingPunct="1">
              <a:lnSpc>
                <a:spcPct val="90000"/>
              </a:lnSpc>
            </a:pPr>
            <a:endParaRPr lang="en-US" altLang="el-GR" sz="2400" smtClean="0"/>
          </a:p>
          <a:p>
            <a:pPr eaLnBrk="1" hangingPunct="1">
              <a:lnSpc>
                <a:spcPct val="90000"/>
              </a:lnSpc>
            </a:pPr>
            <a:r>
              <a:rPr lang="en-US" altLang="el-GR" sz="2400" smtClean="0"/>
              <a:t>Our example described the application of what is called a </a:t>
            </a:r>
            <a:r>
              <a:rPr lang="en-US" altLang="el-GR" sz="2400" i="1" smtClean="0"/>
              <a:t>t-</a:t>
            </a:r>
            <a:r>
              <a:rPr lang="en-US" altLang="el-GR" sz="2400" smtClean="0"/>
              <a:t>test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assumes two groups, normality, same variance, independent sampling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l-GR" sz="2000" smtClean="0"/>
              <a:t>other types of </a:t>
            </a:r>
            <a:r>
              <a:rPr lang="en-US" altLang="el-GR" sz="2000" i="1" smtClean="0"/>
              <a:t>t</a:t>
            </a:r>
            <a:r>
              <a:rPr lang="en-US" altLang="el-GR" sz="2000" smtClean="0"/>
              <a:t>-tests exist that remove some of the assumptions</a:t>
            </a:r>
          </a:p>
        </p:txBody>
      </p:sp>
    </p:spTree>
    <p:extLst>
      <p:ext uri="{BB962C8B-B14F-4D97-AF65-F5344CB8AC3E}">
        <p14:creationId xmlns:p14="http://schemas.microsoft.com/office/powerpoint/2010/main" val="298635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Statistical Errors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1066800"/>
          </a:xfrm>
        </p:spPr>
        <p:txBody>
          <a:bodyPr/>
          <a:lstStyle/>
          <a:p>
            <a:pPr eaLnBrk="1" hangingPunct="1"/>
            <a:r>
              <a:rPr lang="en-US" altLang="el-GR" sz="2400" smtClean="0"/>
              <a:t>Assuming all the other assumptions of the test hold what types of errors can we make?</a:t>
            </a:r>
          </a:p>
        </p:txBody>
      </p:sp>
      <p:graphicFrame>
        <p:nvGraphicFramePr>
          <p:cNvPr id="46138" name="Group 58"/>
          <p:cNvGraphicFramePr>
            <a:graphicFrameLocks noGrp="1"/>
          </p:cNvGraphicFramePr>
          <p:nvPr>
            <p:ph sz="quarter" idx="2"/>
          </p:nvPr>
        </p:nvGraphicFramePr>
        <p:xfrm>
          <a:off x="4648200" y="3435350"/>
          <a:ext cx="3810000" cy="2689225"/>
        </p:xfrm>
        <a:graphic>
          <a:graphicData uri="http://schemas.openxmlformats.org/drawingml/2006/table">
            <a:tbl>
              <a:tblPr/>
              <a:tblGrid>
                <a:gridCol w="1270000"/>
                <a:gridCol w="1270000"/>
                <a:gridCol w="1270000"/>
              </a:tblGrid>
              <a:tr h="1024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Decision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Truth</a:t>
                      </a: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Accept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Reject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4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True Negative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False Positive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5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False Negative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True Positive</a:t>
                      </a: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37" name="Group 57"/>
          <p:cNvGraphicFramePr>
            <a:graphicFrameLocks noGrp="1"/>
          </p:cNvGraphicFramePr>
          <p:nvPr>
            <p:ph sz="quarter" idx="3"/>
          </p:nvPr>
        </p:nvGraphicFramePr>
        <p:xfrm>
          <a:off x="762000" y="3417888"/>
          <a:ext cx="3505200" cy="2706712"/>
        </p:xfrm>
        <a:graphic>
          <a:graphicData uri="http://schemas.openxmlformats.org/drawingml/2006/table">
            <a:tbl>
              <a:tblPr/>
              <a:tblGrid>
                <a:gridCol w="1168400"/>
                <a:gridCol w="1168400"/>
                <a:gridCol w="1168400"/>
              </a:tblGrid>
              <a:tr h="10241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Decision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Truth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Accept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Reject 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8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Type I error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</a:t>
                      </a:r>
                      <a:r>
                        <a:rPr kumimoji="0" lang="en-US" alt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Type II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error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6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444</TotalTime>
  <Words>3530</Words>
  <Application>Microsoft Office PowerPoint</Application>
  <PresentationFormat>On-screen Show (4:3)</PresentationFormat>
  <Paragraphs>499</Paragraphs>
  <Slides>60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2" baseType="lpstr">
      <vt:lpstr>Waveform</vt:lpstr>
      <vt:lpstr>Equation</vt:lpstr>
      <vt:lpstr>Hypothesis testing</vt:lpstr>
      <vt:lpstr>The Null Hypothesis</vt:lpstr>
      <vt:lpstr>The Need for a Test Statistic</vt:lpstr>
      <vt:lpstr>Test Statistics</vt:lpstr>
      <vt:lpstr>Standard Single Hypothesis Testing</vt:lpstr>
      <vt:lpstr>Form the Null Hypothesis</vt:lpstr>
      <vt:lpstr>Gather Related Data</vt:lpstr>
      <vt:lpstr>How to Construct a Test</vt:lpstr>
      <vt:lpstr>Statistical Errors</vt:lpstr>
      <vt:lpstr>Statistical Errors</vt:lpstr>
      <vt:lpstr>Statistical Errors</vt:lpstr>
      <vt:lpstr>Minimize Statistical Error</vt:lpstr>
      <vt:lpstr>Minimize Statistical Errors</vt:lpstr>
      <vt:lpstr>Statistical Significance</vt:lpstr>
      <vt:lpstr>Relationship between type I and type II errors</vt:lpstr>
      <vt:lpstr>p-values</vt:lpstr>
      <vt:lpstr>p-value</vt:lpstr>
      <vt:lpstr>Regarding the Choice of a Test</vt:lpstr>
      <vt:lpstr>Scientific Questions</vt:lpstr>
      <vt:lpstr>Proving Your Hypothesis</vt:lpstr>
      <vt:lpstr>“Proving Your Hypothesis”</vt:lpstr>
      <vt:lpstr>Example: Hedenfalk et al. N Engl J Med. 2001 Feb 22;344(8):539-48.</vt:lpstr>
      <vt:lpstr> Find a suitable test statistic T</vt:lpstr>
      <vt:lpstr>Find the distribution of T</vt:lpstr>
      <vt:lpstr>Find the distribution of T</vt:lpstr>
      <vt:lpstr>Find the distribution of T</vt:lpstr>
      <vt:lpstr>Decide to Reject Or NOT</vt:lpstr>
      <vt:lpstr>Decide on a Rejection Region</vt:lpstr>
      <vt:lpstr>Decide on a Rejection Region</vt:lpstr>
      <vt:lpstr>Decide on a Rejection Region</vt:lpstr>
      <vt:lpstr>Typical Rejection Regions</vt:lpstr>
      <vt:lpstr>Rejection Procedure</vt:lpstr>
      <vt:lpstr>Example (hypothetical) Data revisit</vt:lpstr>
      <vt:lpstr>One sample t-test</vt:lpstr>
      <vt:lpstr>One sample t-test</vt:lpstr>
      <vt:lpstr>One sample t-test: p-value</vt:lpstr>
      <vt:lpstr>One sample t-test: p-value</vt:lpstr>
      <vt:lpstr>One sample t-test: p-value</vt:lpstr>
      <vt:lpstr>One sample t-test and confidence interval</vt:lpstr>
      <vt:lpstr>One sample t-test in R</vt:lpstr>
      <vt:lpstr>Two samples t-test</vt:lpstr>
      <vt:lpstr>Two samples t-test</vt:lpstr>
      <vt:lpstr>Two samples t-test</vt:lpstr>
      <vt:lpstr>Two samples t-test</vt:lpstr>
      <vt:lpstr>Should We Accept Our Null Hypothesis? </vt:lpstr>
      <vt:lpstr>Two samples t-test in R</vt:lpstr>
      <vt:lpstr>Two samples t-test in R</vt:lpstr>
      <vt:lpstr>Permutation based two samples t-test</vt:lpstr>
      <vt:lpstr>Parametric versus non-Parametric Tests</vt:lpstr>
      <vt:lpstr>Permutation Testing</vt:lpstr>
      <vt:lpstr>Permutation Testing</vt:lpstr>
      <vt:lpstr>Permutation Algorithm</vt:lpstr>
      <vt:lpstr>Permutation Testing</vt:lpstr>
      <vt:lpstr>Permutation based two samples t-test</vt:lpstr>
      <vt:lpstr>Permutation based two samples t-test</vt:lpstr>
      <vt:lpstr>Does It Really Work?</vt:lpstr>
      <vt:lpstr>Does It Really Work?</vt:lpstr>
      <vt:lpstr>Does It Really Work?</vt:lpstr>
      <vt:lpstr>Does It Really Work?</vt:lpstr>
      <vt:lpstr>Permutation Testing Limitations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BC201: Advanced Statistics</dc:title>
  <dc:creator>user</dc:creator>
  <cp:lastModifiedBy>user</cp:lastModifiedBy>
  <cp:revision>205</cp:revision>
  <dcterms:created xsi:type="dcterms:W3CDTF">2006-08-16T00:00:00Z</dcterms:created>
  <dcterms:modified xsi:type="dcterms:W3CDTF">2017-03-17T10:36:32Z</dcterms:modified>
</cp:coreProperties>
</file>