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256" r:id="rId2"/>
    <p:sldId id="257" r:id="rId3"/>
    <p:sldId id="259" r:id="rId4"/>
    <p:sldId id="260" r:id="rId5"/>
    <p:sldId id="261" r:id="rId6"/>
    <p:sldId id="263" r:id="rId7"/>
    <p:sldId id="264" r:id="rId8"/>
    <p:sldId id="272" r:id="rId9"/>
    <p:sldId id="265" r:id="rId10"/>
    <p:sldId id="266" r:id="rId11"/>
    <p:sldId id="268" r:id="rId12"/>
    <p:sldId id="269" r:id="rId13"/>
    <p:sldId id="270" r:id="rId14"/>
    <p:sldId id="271" r:id="rId15"/>
    <p:sldId id="273" r:id="rId16"/>
    <p:sldId id="274" r:id="rId17"/>
    <p:sldId id="275" r:id="rId18"/>
    <p:sldId id="277" r:id="rId19"/>
    <p:sldId id="278" r:id="rId20"/>
    <p:sldId id="279" r:id="rId21"/>
    <p:sldId id="286" r:id="rId22"/>
    <p:sldId id="287" r:id="rId23"/>
    <p:sldId id="288" r:id="rId24"/>
    <p:sldId id="290" r:id="rId25"/>
    <p:sldId id="291" r:id="rId26"/>
    <p:sldId id="289" r:id="rId27"/>
    <p:sldId id="276" r:id="rId28"/>
    <p:sldId id="281" r:id="rId29"/>
    <p:sldId id="282" r:id="rId30"/>
    <p:sldId id="283" r:id="rId31"/>
    <p:sldId id="284" r:id="rId32"/>
    <p:sldId id="285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0565BA-7870-4F66-ADB9-4A5EEC5F99EE}" type="datetimeFigureOut">
              <a:rPr lang="el-GR" smtClean="0"/>
              <a:t>26/5/2017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9D6713-89B5-4512-A6A2-AB7F6548376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17478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9D6713-89B5-4512-A6A2-AB7F65483763}" type="slidenum">
              <a:rPr lang="el-GR" smtClean="0"/>
              <a:t>30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89397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0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Correlation – Regression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 smtClean="0"/>
              <a:t>Michail</a:t>
            </a:r>
            <a:r>
              <a:rPr lang="en-GB" dirty="0" smtClean="0"/>
              <a:t> </a:t>
            </a:r>
            <a:r>
              <a:rPr lang="en-GB" dirty="0" err="1" smtClean="0"/>
              <a:t>Tsagris</a:t>
            </a:r>
            <a:r>
              <a:rPr lang="en-GB" dirty="0" smtClean="0"/>
              <a:t> &amp; </a:t>
            </a:r>
            <a:r>
              <a:rPr lang="en-GB" dirty="0" err="1" smtClean="0"/>
              <a:t>Ioannis</a:t>
            </a:r>
            <a:r>
              <a:rPr lang="en-GB" dirty="0" smtClean="0"/>
              <a:t> </a:t>
            </a:r>
            <a:r>
              <a:rPr lang="en-GB" dirty="0" err="1" smtClean="0"/>
              <a:t>Tsamardinos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90366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295400"/>
            <a:ext cx="7408333" cy="4830763"/>
          </a:xfrm>
        </p:spPr>
        <p:txBody>
          <a:bodyPr/>
          <a:lstStyle/>
          <a:p>
            <a:r>
              <a:rPr lang="en-US" dirty="0" smtClean="0"/>
              <a:t>Zero values indicate lack of linear relationship.</a:t>
            </a:r>
          </a:p>
          <a:p>
            <a:endParaRPr lang="en-US" dirty="0" smtClean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Pearson correlation </a:t>
            </a:r>
            <a:r>
              <a:rPr lang="en-GB" dirty="0" smtClean="0"/>
              <a:t>coefficient</a:t>
            </a:r>
            <a:endParaRPr lang="en-GB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8337" y="1828800"/>
            <a:ext cx="5267325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366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457041"/>
              </p:ext>
            </p:extLst>
          </p:nvPr>
        </p:nvGraphicFramePr>
        <p:xfrm>
          <a:off x="2362200" y="2667000"/>
          <a:ext cx="3505200" cy="304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3269"/>
                <a:gridCol w="1721931"/>
              </a:tblGrid>
              <a:tr h="508000">
                <a:tc>
                  <a:txBody>
                    <a:bodyPr/>
                    <a:lstStyle/>
                    <a:p>
                      <a:r>
                        <a:rPr lang="en-US" dirty="0" smtClean="0"/>
                        <a:t>Gene</a:t>
                      </a:r>
                      <a:r>
                        <a:rPr lang="en-US" baseline="0" dirty="0" smtClean="0"/>
                        <a:t> X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Gene Y</a:t>
                      </a:r>
                      <a:endParaRPr lang="el-GR" dirty="0"/>
                    </a:p>
                  </a:txBody>
                  <a:tcPr/>
                </a:tc>
              </a:tr>
              <a:tr h="50800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l-GR" dirty="0"/>
                    </a:p>
                  </a:txBody>
                  <a:tcPr/>
                </a:tc>
              </a:tr>
              <a:tr h="50800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l-GR" dirty="0"/>
                    </a:p>
                  </a:txBody>
                  <a:tcPr/>
                </a:tc>
              </a:tr>
              <a:tr h="50800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l-GR" dirty="0"/>
                    </a:p>
                  </a:txBody>
                  <a:tcPr/>
                </a:tc>
              </a:tr>
              <a:tr h="50800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l-GR" dirty="0"/>
                    </a:p>
                  </a:txBody>
                  <a:tcPr/>
                </a:tc>
              </a:tr>
              <a:tr h="50800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3201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2531148"/>
              </p:ext>
            </p:extLst>
          </p:nvPr>
        </p:nvGraphicFramePr>
        <p:xfrm>
          <a:off x="2590800" y="2590800"/>
          <a:ext cx="3886200" cy="33527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1550"/>
                <a:gridCol w="1482827"/>
                <a:gridCol w="1431823"/>
              </a:tblGrid>
              <a:tr h="478971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Gene</a:t>
                      </a:r>
                      <a:r>
                        <a:rPr lang="en-US" baseline="0" dirty="0" smtClean="0"/>
                        <a:t> X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Gene Y</a:t>
                      </a:r>
                      <a:endParaRPr lang="el-GR" dirty="0"/>
                    </a:p>
                  </a:txBody>
                  <a:tcPr/>
                </a:tc>
              </a:tr>
              <a:tr h="478971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l-GR" dirty="0"/>
                    </a:p>
                  </a:txBody>
                  <a:tcPr/>
                </a:tc>
              </a:tr>
              <a:tr h="478971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l-GR" dirty="0"/>
                    </a:p>
                  </a:txBody>
                  <a:tcPr/>
                </a:tc>
              </a:tr>
              <a:tr h="478971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l-GR" dirty="0"/>
                    </a:p>
                  </a:txBody>
                  <a:tcPr/>
                </a:tc>
              </a:tr>
              <a:tr h="478971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l-GR" dirty="0"/>
                    </a:p>
                  </a:txBody>
                  <a:tcPr/>
                </a:tc>
              </a:tr>
              <a:tr h="478971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l-GR" dirty="0"/>
                    </a:p>
                  </a:txBody>
                  <a:tcPr/>
                </a:tc>
              </a:tr>
              <a:tr h="478971">
                <a:tc>
                  <a:txBody>
                    <a:bodyPr/>
                    <a:lstStyle/>
                    <a:p>
                      <a:r>
                        <a:rPr lang="en-US" dirty="0" smtClean="0"/>
                        <a:t>Sum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561051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0330803"/>
              </p:ext>
            </p:extLst>
          </p:nvPr>
        </p:nvGraphicFramePr>
        <p:xfrm>
          <a:off x="1447800" y="2743200"/>
          <a:ext cx="6096000" cy="3276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9358"/>
                <a:gridCol w="1281068"/>
                <a:gridCol w="1237005"/>
                <a:gridCol w="921190"/>
                <a:gridCol w="863278"/>
                <a:gridCol w="954101"/>
              </a:tblGrid>
              <a:tr h="468086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Gene</a:t>
                      </a:r>
                      <a:r>
                        <a:rPr lang="en-US" baseline="0" dirty="0" smtClean="0"/>
                        <a:t> X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Gene Y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X*Y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r>
                        <a:rPr lang="en-US" baseline="30000" dirty="0" smtClean="0"/>
                        <a:t>2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r>
                        <a:rPr lang="en-US" baseline="30000" dirty="0" smtClean="0"/>
                        <a:t>2</a:t>
                      </a:r>
                      <a:endParaRPr lang="el-GR" dirty="0"/>
                    </a:p>
                  </a:txBody>
                  <a:tcPr/>
                </a:tc>
              </a:tr>
              <a:tr h="468086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36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</a:t>
                      </a:r>
                      <a:endParaRPr lang="el-GR" dirty="0"/>
                    </a:p>
                  </a:txBody>
                  <a:tcPr/>
                </a:tc>
              </a:tr>
              <a:tr h="468086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</a:t>
                      </a:r>
                      <a:endParaRPr lang="el-GR" dirty="0"/>
                    </a:p>
                  </a:txBody>
                  <a:tcPr/>
                </a:tc>
              </a:tr>
              <a:tr h="468086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42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49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36</a:t>
                      </a:r>
                      <a:endParaRPr lang="el-GR" dirty="0"/>
                    </a:p>
                  </a:txBody>
                  <a:tcPr/>
                </a:tc>
              </a:tr>
              <a:tr h="468086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49</a:t>
                      </a:r>
                      <a:endParaRPr lang="el-GR" dirty="0"/>
                    </a:p>
                  </a:txBody>
                  <a:tcPr/>
                </a:tc>
              </a:tr>
              <a:tr h="468086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42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49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36</a:t>
                      </a:r>
                      <a:endParaRPr lang="el-GR" dirty="0"/>
                    </a:p>
                  </a:txBody>
                  <a:tcPr/>
                </a:tc>
              </a:tr>
              <a:tr h="468086">
                <a:tc>
                  <a:txBody>
                    <a:bodyPr/>
                    <a:lstStyle/>
                    <a:p>
                      <a:r>
                        <a:rPr lang="en-US" dirty="0" smtClean="0"/>
                        <a:t>Sum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162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162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972645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Θέση περιεχομένου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en-US" i="1">
                                <a:latin typeface="Cambria Math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𝑥𝑦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nary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nary>
                          </m:e>
                        </m:nary>
                      </m:num>
                      <m:den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p>
                                  <m:sSup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p>
                                  <m:sSup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i="1"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nary>
                                          <m:naryPr>
                                            <m:chr m:val="∑"/>
                                            <m:subHide m:val="on"/>
                                            <m:supHide m:val="on"/>
                                            <m:ctrlPr>
                                              <a:rPr lang="en-US" i="1">
                                                <a:latin typeface="Cambria Math"/>
                                              </a:rPr>
                                            </m:ctrlPr>
                                          </m:naryPr>
                                          <m:sub/>
                                          <m:sup/>
                                          <m:e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</m:nary>
                                      </m:e>
                                    </m:d>
                                  </m:e>
                                  <m:sup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nary>
                          </m:e>
                        </m:rad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p>
                                  <m:sSupPr>
                                    <m:ctrlPr>
                                      <a:rPr lang="en-US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p>
                                  <m:sSup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i="1"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nary>
                                          <m:naryPr>
                                            <m:chr m:val="∑"/>
                                            <m:subHide m:val="on"/>
                                            <m:supHide m:val="on"/>
                                            <m:ctrlPr>
                                              <a:rPr lang="en-US" i="1" smtClean="0">
                                                <a:latin typeface="Cambria Math"/>
                                              </a:rPr>
                                            </m:ctrlPr>
                                          </m:naryPr>
                                          <m:sub/>
                                          <m:sup/>
                                          <m:e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</m:nary>
                                      </m:e>
                                    </m:d>
                                  </m:e>
                                  <m:sup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nary>
                          </m:e>
                        </m:rad>
                      </m:den>
                    </m:f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 smtClean="0"/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5∗162 −29 ∗28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 ∗175−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29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 ∗162−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28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rad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=−0.067</m:t>
                    </m:r>
                  </m:oMath>
                </a14:m>
                <a:endParaRPr lang="en-US" b="0" i="1" dirty="0" smtClean="0">
                  <a:latin typeface="Cambria Math" panose="02040503050406030204" pitchFamily="18" charset="0"/>
                </a:endParaRPr>
              </a:p>
              <a:p>
                <a:endParaRPr lang="en-US" dirty="0" smtClean="0">
                  <a:latin typeface="Cambria Math" panose="02040503050406030204" pitchFamily="18" charset="0"/>
                </a:endParaRPr>
              </a:p>
              <a:p>
                <a:r>
                  <a:rPr lang="en-US" dirty="0">
                    <a:latin typeface="Cambria Math" panose="02040503050406030204" pitchFamily="18" charset="0"/>
                  </a:rPr>
                  <a:t>C</a:t>
                </a:r>
                <a:r>
                  <a:rPr lang="en-US" dirty="0" smtClean="0">
                    <a:latin typeface="Cambria Math" panose="02040503050406030204" pitchFamily="18" charset="0"/>
                  </a:rPr>
                  <a:t>lose to 0, not so strong linear relationship.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2" name="Θέση περιεχομένου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31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8319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about Spearman’s correlation coefficient?</a:t>
            </a:r>
          </a:p>
          <a:p>
            <a:r>
              <a:rPr lang="en-US" dirty="0" smtClean="0"/>
              <a:t>Spearman’s correlation is basically the Pearson’s correlation applied to the ranks(?) of the data.</a:t>
            </a:r>
          </a:p>
          <a:p>
            <a:r>
              <a:rPr lang="en-US" dirty="0" smtClean="0"/>
              <a:t>We rank each variable separately and use the ranks to calculate the Pearson’s correlation coefficient.</a:t>
            </a:r>
          </a:p>
          <a:p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Spearman’s correlation coefficient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387650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0731589"/>
              </p:ext>
            </p:extLst>
          </p:nvPr>
        </p:nvGraphicFramePr>
        <p:xfrm>
          <a:off x="2286000" y="2362200"/>
          <a:ext cx="5105401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0117"/>
                <a:gridCol w="1467832"/>
                <a:gridCol w="1093085"/>
                <a:gridCol w="1024367"/>
              </a:tblGrid>
              <a:tr h="584200">
                <a:tc>
                  <a:txBody>
                    <a:bodyPr/>
                    <a:lstStyle/>
                    <a:p>
                      <a:r>
                        <a:rPr lang="en-US" dirty="0" smtClean="0"/>
                        <a:t>Gene</a:t>
                      </a:r>
                      <a:r>
                        <a:rPr lang="en-US" baseline="0" dirty="0" smtClean="0"/>
                        <a:t> X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Gene Y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Rx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Ry</a:t>
                      </a:r>
                      <a:endParaRPr lang="el-GR" dirty="0"/>
                    </a:p>
                  </a:txBody>
                  <a:tcPr/>
                </a:tc>
              </a:tr>
              <a:tr h="58420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l-GR" dirty="0"/>
                    </a:p>
                  </a:txBody>
                  <a:tcPr/>
                </a:tc>
              </a:tr>
              <a:tr h="58420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</a:tr>
              <a:tr h="58420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3.5</a:t>
                      </a:r>
                      <a:endParaRPr lang="el-GR" dirty="0"/>
                    </a:p>
                  </a:txBody>
                  <a:tcPr/>
                </a:tc>
              </a:tr>
              <a:tr h="58420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l-GR" dirty="0"/>
                    </a:p>
                  </a:txBody>
                  <a:tcPr/>
                </a:tc>
              </a:tr>
              <a:tr h="58420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3.5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ranks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949853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872067" y="1591056"/>
            <a:ext cx="7408333" cy="4535107"/>
          </a:xfrm>
        </p:spPr>
        <p:txBody>
          <a:bodyPr/>
          <a:lstStyle/>
          <a:p>
            <a:r>
              <a:rPr lang="en-US" dirty="0" smtClean="0"/>
              <a:t>Pearson implies that the data are normally distributed, each variable follows a normal distribution.</a:t>
            </a:r>
          </a:p>
          <a:p>
            <a:r>
              <a:rPr lang="en-US" dirty="0" smtClean="0"/>
              <a:t>Spearman assumes that the ranks follow a normal distribution. Thus, more robust to deviations from normality. </a:t>
            </a:r>
          </a:p>
          <a:p>
            <a:r>
              <a:rPr lang="en-US" dirty="0" smtClean="0"/>
              <a:t>Pearson is sensitive to </a:t>
            </a:r>
            <a:r>
              <a:rPr lang="en-US" dirty="0" err="1" smtClean="0"/>
              <a:t>oultiers</a:t>
            </a:r>
            <a:r>
              <a:rPr lang="en-US" dirty="0" smtClean="0"/>
              <a:t> (data far from the rest). </a:t>
            </a:r>
          </a:p>
          <a:p>
            <a:r>
              <a:rPr lang="en-US" dirty="0" smtClean="0"/>
              <a:t>Spearman is very robust to outliers.</a:t>
            </a:r>
          </a:p>
          <a:p>
            <a:r>
              <a:rPr lang="en-US" dirty="0" smtClean="0"/>
              <a:t>Pearson has better theoretical properties. </a:t>
            </a: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Pearson or Spearman?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939388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Θέση περιεχομένου 1"/>
              <p:cNvSpPr>
                <a:spLocks noGrp="1"/>
              </p:cNvSpPr>
              <p:nvPr>
                <p:ph idx="1"/>
              </p:nvPr>
            </p:nvSpPr>
            <p:spPr>
              <a:xfrm>
                <a:off x="872067" y="1591056"/>
                <a:ext cx="7408333" cy="4535107"/>
              </a:xfrm>
            </p:spPr>
            <p:txBody>
              <a:bodyPr/>
              <a:lstStyle/>
              <a:p>
                <a:r>
                  <a:rPr lang="en-US" dirty="0" smtClean="0"/>
                  <a:t>How can we test</a:t>
                </a:r>
                <a:r>
                  <a:rPr lang="el-GR" dirty="0" smtClean="0"/>
                  <a:t> </a:t>
                </a:r>
                <a:r>
                  <a:rPr lang="en-US" dirty="0" smtClean="0"/>
                  <a:t>the null hypothesis that the true correlation is equal to some specified value?  </a:t>
                </a:r>
              </a:p>
              <a:p>
                <a:endParaRPr lang="en-US" dirty="0" smtClean="0"/>
              </a:p>
              <a:p>
                <a:pPr algn="ctr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𝐻𝑜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 </m:t>
                    </m:r>
                    <m:r>
                      <a:rPr lang="el-GR" b="0" i="1" smtClean="0">
                        <a:latin typeface="Cambria Math" panose="02040503050406030204" pitchFamily="18" charset="0"/>
                      </a:rPr>
                      <m:t>𝜌</m:t>
                    </m:r>
                    <m:r>
                      <a:rPr lang="el-GR" b="0" i="1" smtClean="0"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el-GR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l-GR" b="0" i="1" smtClean="0">
                            <a:latin typeface="Cambria Math" panose="02040503050406030204" pitchFamily="18" charset="0"/>
                          </a:rPr>
                          <m:t>𝜌</m:t>
                        </m:r>
                      </m:e>
                      <m:sub>
                        <m:r>
                          <a:rPr lang="el-GR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US" b="0" dirty="0" smtClean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: </m:t>
                    </m:r>
                    <m:r>
                      <a:rPr lang="el-GR" i="1">
                        <a:latin typeface="Cambria Math" panose="02040503050406030204" pitchFamily="18" charset="0"/>
                      </a:rPr>
                      <m:t>𝜌</m:t>
                    </m:r>
                    <m:r>
                      <a:rPr lang="el-G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l-GR" i="1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l-GR" i="1">
                            <a:latin typeface="Cambria Math"/>
                          </a:rPr>
                        </m:ctrlPr>
                      </m:sSubPr>
                      <m:e>
                        <m:r>
                          <a:rPr lang="el-GR" i="1">
                            <a:latin typeface="Cambria Math" panose="02040503050406030204" pitchFamily="18" charset="0"/>
                          </a:rPr>
                          <m:t>𝜌</m:t>
                        </m:r>
                      </m:e>
                      <m:sub>
                        <m:r>
                          <a:rPr lang="el-GR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l-GR" dirty="0"/>
              </a:p>
              <a:p>
                <a:pPr algn="ctr"/>
                <a:endParaRPr lang="el-GR" b="0" dirty="0" smtClean="0"/>
              </a:p>
              <a:p>
                <a:endParaRPr lang="el-GR" dirty="0"/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2" name="Θέση περιεχομένου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72067" y="1591056"/>
                <a:ext cx="7408333" cy="4535107"/>
              </a:xfrm>
              <a:blipFill rotWithShape="0">
                <a:blip r:embed="rId2"/>
                <a:stretch>
                  <a:fillRect l="-1317" t="-147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Hypothesis test for the correlation coefficient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290148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Θέση περιεχομένου 1"/>
              <p:cNvSpPr>
                <a:spLocks noGrp="1"/>
              </p:cNvSpPr>
              <p:nvPr>
                <p:ph idx="1"/>
              </p:nvPr>
            </p:nvSpPr>
            <p:spPr>
              <a:xfrm>
                <a:off x="872067" y="1591056"/>
                <a:ext cx="7408333" cy="4535107"/>
              </a:xfrm>
            </p:spPr>
            <p:txBody>
              <a:bodyPr/>
              <a:lstStyle/>
              <a:p>
                <a:r>
                  <a:rPr lang="en-US" dirty="0" smtClean="0"/>
                  <a:t>We will use Fisher’s transformation</a:t>
                </a:r>
              </a:p>
              <a:p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𝒉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b="1" i="0" smtClean="0">
                        <a:latin typeface="Cambria Math" panose="02040503050406030204" pitchFamily="18" charset="0"/>
                      </a:rPr>
                      <m:t>𝐥𝐨𝐠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⁡(</m:t>
                    </m:r>
                    <m:f>
                      <m:fPr>
                        <m:ctrlPr>
                          <a:rPr lang="en-US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𝒓</m:t>
                        </m:r>
                      </m:num>
                      <m:den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𝒓</m:t>
                        </m:r>
                      </m:den>
                    </m:f>
                    <m:r>
                      <a:rPr lang="en-US" b="1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b="1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l-GR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 0.5∗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⁡(</m:t>
                    </m:r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1+</m:t>
                        </m:r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1−</m:t>
                        </m:r>
                        <m:sSub>
                          <m:sSub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/>
                  <a:t>    (under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 smtClean="0"/>
                  <a:t>)</a:t>
                </a:r>
                <a:endParaRPr lang="en-U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l-GR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 0.5∗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⁡(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1+</m:t>
                        </m:r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1−</m:t>
                        </m:r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/>
                  <a:t>    (under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)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l-GR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sSub>
                          <m:sSubPr>
                            <m:ctrlPr>
                              <a:rPr lang="el-GR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1/</m:t>
                        </m:r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−3</m:t>
                            </m:r>
                          </m:e>
                        </m:rad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i="1" dirty="0" smtClean="0">
                    <a:latin typeface="Cambria Math" panose="02040503050406030204" pitchFamily="18" charset="0"/>
                  </a:rPr>
                  <a:t> </a:t>
                </a:r>
                <a:r>
                  <a:rPr lang="en-US" b="1" dirty="0" smtClean="0">
                    <a:latin typeface="Cambria Math" panose="02040503050406030204" pitchFamily="18" charset="0"/>
                  </a:rPr>
                  <a:t>Pearson correlation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l-GR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 −</m:t>
                        </m:r>
                        <m:sSub>
                          <m:sSubPr>
                            <m:ctrlPr>
                              <a:rPr lang="el-GR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num>
                      <m:den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𝟎𝟐𝟗𝟓𝟔𝟑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/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 −3</m:t>
                            </m:r>
                          </m:e>
                        </m:rad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b="1" i="1" dirty="0">
                    <a:latin typeface="Cambria Math" panose="02040503050406030204" pitchFamily="18" charset="0"/>
                  </a:rPr>
                  <a:t> </a:t>
                </a:r>
                <a:r>
                  <a:rPr lang="en-US" b="1" dirty="0" smtClean="0">
                    <a:latin typeface="Cambria Math" panose="02040503050406030204" pitchFamily="18" charset="0"/>
                  </a:rPr>
                  <a:t>Spearman correlation</a:t>
                </a:r>
                <a:endParaRPr lang="en-US" b="1" dirty="0">
                  <a:latin typeface="Cambria Math" panose="02040503050406030204" pitchFamily="18" charset="0"/>
                </a:endParaRPr>
              </a:p>
              <a:p>
                <a:endParaRPr lang="en-US" i="1" dirty="0" smtClean="0">
                  <a:latin typeface="Cambria Math" panose="02040503050406030204" pitchFamily="18" charset="0"/>
                </a:endParaRPr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2" name="Θέση περιεχομένου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72067" y="1591056"/>
                <a:ext cx="7408333" cy="4535107"/>
              </a:xfrm>
              <a:blipFill rotWithShape="0">
                <a:blip r:embed="rId2"/>
                <a:stretch>
                  <a:fillRect l="-1317" t="-147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Hypothesis test for the correlation coefficient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77276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Continuous data are data that can take any value, either within a specific range or anywhere on the real line.  E.g. weight, height, time, glucose level, etc.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Continuous data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31948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Θέση περιεχομένου 1"/>
              <p:cNvSpPr>
                <a:spLocks noGrp="1"/>
              </p:cNvSpPr>
              <p:nvPr>
                <p:ph idx="1"/>
              </p:nvPr>
            </p:nvSpPr>
            <p:spPr>
              <a:xfrm>
                <a:off x="872067" y="1752600"/>
                <a:ext cx="7408333" cy="4373563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 dirty="0" smtClean="0"/>
                  <a:t>If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𝑜𝑟</m:t>
                    </m:r>
                    <m:d>
                      <m:dPr>
                        <m:begChr m:val="|"/>
                        <m:endChr m:val="|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</m:e>
                    </m:d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sSub>
                      <m:sSubPr>
                        <m:ctrlPr>
                          <a:rPr lang="en-US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1−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−3</m:t>
                        </m:r>
                      </m:sub>
                    </m:sSub>
                  </m:oMath>
                </a14:m>
                <a:r>
                  <a:rPr lang="en-US" dirty="0" smtClean="0"/>
                  <a:t>  reject the H0. 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If n &gt; 30 you can also use the next decision rule</a:t>
                </a:r>
              </a:p>
              <a:p>
                <a:r>
                  <a:rPr lang="en-US" dirty="0"/>
                  <a:t>If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b>
                        </m:sSub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𝑜𝑟</m:t>
                    </m:r>
                    <m:d>
                      <m:dPr>
                        <m:begChr m:val="|"/>
                        <m:endChr m:val="|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sSub>
                      <m:sSubPr>
                        <m:ctrlPr>
                          <a:rPr lang="en-US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𝑍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1−</m:t>
                        </m:r>
                        <m:f>
                          <m:fPr>
                            <m:ctrlPr>
                              <a:rPr lang="en-US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b>
                    </m:sSub>
                  </m:oMath>
                </a14:m>
                <a:r>
                  <a:rPr lang="en-US" dirty="0"/>
                  <a:t>  reject the H0. </a:t>
                </a:r>
                <a:endParaRPr lang="en-US" dirty="0" smtClean="0"/>
              </a:p>
              <a:p>
                <a:endParaRPr lang="en-US" dirty="0"/>
              </a:p>
              <a:p>
                <a:r>
                  <a:rPr lang="en-US" dirty="0" smtClean="0"/>
                  <a:t>For the case of </a:t>
                </a:r>
                <a14:m>
                  <m:oMath xmlns:m="http://schemas.openxmlformats.org/officeDocument/2006/math">
                    <m:r>
                      <a:rPr lang="el-GR" b="0" i="1" smtClean="0">
                        <a:latin typeface="Cambria Math" panose="02040503050406030204" pitchFamily="18" charset="0"/>
                      </a:rPr>
                      <m:t>𝜌</m:t>
                    </m:r>
                    <m:r>
                      <a:rPr lang="el-GR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l-GR" dirty="0" smtClean="0"/>
                  <a:t>, </a:t>
                </a:r>
                <a:r>
                  <a:rPr lang="en-US" dirty="0" smtClean="0"/>
                  <a:t>the two </a:t>
                </a:r>
                <a:r>
                  <a:rPr lang="en-US" dirty="0" err="1" smtClean="0"/>
                  <a:t>Ts</a:t>
                </a:r>
                <a:r>
                  <a:rPr lang="en-US" dirty="0" smtClean="0"/>
                  <a:t> become</a:t>
                </a:r>
              </a:p>
              <a:p>
                <a:endParaRPr lang="en-US" dirty="0" smtClean="0"/>
              </a:p>
              <a:p>
                <a:r>
                  <a:rPr lang="el-GR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l-GR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1/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 −3</m:t>
                            </m:r>
                          </m:e>
                        </m:rad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i="1" dirty="0">
                    <a:latin typeface="Cambria Math" panose="02040503050406030204" pitchFamily="18" charset="0"/>
                  </a:rPr>
                  <a:t> </a:t>
                </a:r>
                <a:r>
                  <a:rPr lang="en-US" b="1" dirty="0">
                    <a:latin typeface="Cambria Math" panose="02040503050406030204" pitchFamily="18" charset="0"/>
                  </a:rPr>
                  <a:t>Pearson correlation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l-GR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b="1" i="1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𝟎𝟐𝟗𝟓𝟔𝟑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/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 −3</m:t>
                            </m:r>
                          </m:e>
                        </m:rad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b="1" i="1" dirty="0">
                    <a:latin typeface="Cambria Math" panose="02040503050406030204" pitchFamily="18" charset="0"/>
                  </a:rPr>
                  <a:t> </a:t>
                </a:r>
                <a:r>
                  <a:rPr lang="en-US" b="1" dirty="0">
                    <a:latin typeface="Cambria Math" panose="02040503050406030204" pitchFamily="18" charset="0"/>
                  </a:rPr>
                  <a:t>Spearman correlation</a:t>
                </a:r>
              </a:p>
              <a:p>
                <a:endParaRPr lang="en-US" dirty="0"/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2" name="Θέση περιεχομένου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72067" y="1752600"/>
                <a:ext cx="7408333" cy="4373563"/>
              </a:xfrm>
              <a:blipFill rotWithShape="0">
                <a:blip r:embed="rId2"/>
                <a:stretch>
                  <a:fillRect l="-1070" t="-167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Hypothesis test for the correlation coefficient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0010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2709672"/>
          </a:xfrm>
        </p:spPr>
        <p:txBody>
          <a:bodyPr/>
          <a:lstStyle/>
          <a:p>
            <a:r>
              <a:rPr lang="en-GB" dirty="0" smtClean="0"/>
              <a:t>Simple </a:t>
            </a:r>
            <a:r>
              <a:rPr lang="en-GB" dirty="0"/>
              <a:t>l</a:t>
            </a:r>
            <a:r>
              <a:rPr lang="en-GB" dirty="0" smtClean="0"/>
              <a:t>inear regression</a:t>
            </a:r>
            <a:br>
              <a:rPr lang="en-GB" dirty="0" smtClean="0"/>
            </a:b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the formula of the line segment?</a:t>
            </a:r>
            <a:endParaRPr lang="en-GB" dirty="0"/>
          </a:p>
        </p:txBody>
      </p:sp>
      <p:pic>
        <p:nvPicPr>
          <p:cNvPr id="1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667000"/>
            <a:ext cx="3124201" cy="3117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102279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872067" y="1752600"/>
                <a:ext cx="7408333" cy="4373563"/>
              </a:xfrm>
            </p:spPr>
            <p:txBody>
              <a:bodyPr/>
              <a:lstStyle/>
              <a:p>
                <a:r>
                  <a:rPr lang="en-GB" dirty="0" smtClean="0"/>
                  <a:t>The formula is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𝑦</m:t>
                            </m:r>
                          </m:e>
                        </m:acc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= </m:t>
                    </m:r>
                    <m:acc>
                      <m:accPr>
                        <m:chr m:val="̂"/>
                        <m:ctrlPr>
                          <a:rPr lang="en-GB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GB" b="0" i="1" smtClean="0">
                            <a:latin typeface="Cambria Math"/>
                          </a:rPr>
                          <m:t>𝑎</m:t>
                        </m:r>
                      </m:e>
                    </m:acc>
                    <m:r>
                      <a:rPr lang="en-GB" b="0" i="1" smtClean="0">
                        <a:latin typeface="Cambria Math"/>
                      </a:rPr>
                      <m:t>+ </m:t>
                    </m:r>
                    <m:acc>
                      <m:accPr>
                        <m:chr m:val="̂"/>
                        <m:ctrlPr>
                          <a:rPr lang="en-GB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GB" b="0" i="1" smtClean="0">
                            <a:latin typeface="Cambria Math"/>
                          </a:rPr>
                          <m:t>𝑏</m:t>
                        </m:r>
                      </m:e>
                    </m:acc>
                    <m:sSub>
                      <m:sSubPr>
                        <m:ctrlPr>
                          <a:rPr lang="en-GB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+ </m:t>
                    </m:r>
                    <m:sSub>
                      <m:sSubPr>
                        <m:ctrlPr>
                          <a:rPr lang="en-GB" b="0" i="1" smtClean="0">
                            <a:latin typeface="Cambria Math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𝑒</m:t>
                            </m:r>
                          </m:e>
                        </m:acc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GB" dirty="0" smtClean="0"/>
                  <a:t>. </a:t>
                </a:r>
              </a:p>
              <a:p>
                <a:r>
                  <a:rPr lang="en-GB" dirty="0" smtClean="0"/>
                  <a:t>In order to estimate the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GB" i="1">
                            <a:latin typeface="Cambria Math"/>
                          </a:rPr>
                        </m:ctrlPr>
                      </m:accPr>
                      <m:e>
                        <m:r>
                          <a:rPr lang="en-GB" i="1">
                            <a:latin typeface="Cambria Math"/>
                          </a:rPr>
                          <m:t>𝑎</m:t>
                        </m:r>
                      </m:e>
                    </m:acc>
                    <m:r>
                      <a:rPr lang="en-GB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GB" dirty="0" smtClean="0"/>
                  <a:t>and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GB" i="1">
                            <a:latin typeface="Cambria Math"/>
                          </a:rPr>
                        </m:ctrlPr>
                      </m:accPr>
                      <m:e>
                        <m:r>
                          <a:rPr lang="en-GB" i="1">
                            <a:latin typeface="Cambria Math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GB" dirty="0" smtClean="0"/>
                  <a:t> we must minimise the sum of the squared residuals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GB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GB" i="1">
                                <a:latin typeface="Cambria Math"/>
                              </a:rPr>
                              <m:t>𝑒</m:t>
                            </m:r>
                          </m:e>
                        </m:acc>
                      </m:e>
                      <m:sub>
                        <m:r>
                          <a:rPr lang="en-GB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GB" dirty="0" smtClean="0"/>
                  <a:t>:</a:t>
                </a:r>
              </a:p>
              <a:p>
                <a:r>
                  <a:rPr lang="en-GB" dirty="0" smtClean="0"/>
                  <a:t>Minimise 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GB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GB" b="0" i="1" smtClean="0">
                            <a:latin typeface="Cambria Math"/>
                          </a:rPr>
                          <m:t>𝑖</m:t>
                        </m:r>
                        <m:r>
                          <a:rPr lang="en-GB" b="0" i="1" smtClean="0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GB" b="0" i="1" smtClean="0">
                            <a:latin typeface="Cambria Math"/>
                          </a:rPr>
                          <m:t>𝑛</m:t>
                        </m:r>
                      </m:sup>
                      <m:e>
                        <m:sSubSup>
                          <m:sSubSupPr>
                            <m:ctrlPr>
                              <a:rPr lang="en-GB" i="1" smtClean="0">
                                <a:latin typeface="Cambria Math"/>
                              </a:rPr>
                            </m:ctrlPr>
                          </m:sSubSupPr>
                          <m:e>
                            <m:sSub>
                              <m:sSubPr>
                                <m:ctrlPr>
                                  <a:rPr lang="en-GB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̂"/>
                                    <m:ctrlPr>
                                      <a:rPr lang="en-GB" i="1"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GB" i="1">
                                        <a:latin typeface="Cambria Math"/>
                                      </a:rPr>
                                      <m:t>𝑒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GB" i="1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</m:e>
                          <m:sub/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sup>
                        </m:sSubSup>
                      </m:e>
                    </m:nary>
                  </m:oMath>
                </a14:m>
                <a:r>
                  <a:rPr lang="en-GB" dirty="0" smtClean="0"/>
                  <a:t>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GB" i="1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GB" i="1">
                            <a:latin typeface="Cambria Math"/>
                          </a:rPr>
                          <m:t>𝑖</m:t>
                        </m:r>
                        <m:r>
                          <a:rPr lang="en-GB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GB" i="1">
                            <a:latin typeface="Cambria Math"/>
                          </a:rPr>
                          <m:t>𝑛</m:t>
                        </m:r>
                      </m:sup>
                      <m:e>
                        <m:sSup>
                          <m:sSupPr>
                            <m:ctrlPr>
                              <a:rPr lang="en-GB" i="1" smtClean="0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GB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GB" i="1">
                                            <a:latin typeface="Cambria Math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GB" i="1"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GB" i="1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GB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b="0" i="1" smtClean="0">
                                    <a:latin typeface="Cambria Math"/>
                                  </a:rPr>
                                  <m:t>𝑏</m:t>
                                </m:r>
                                <m:sSub>
                                  <m:sSubPr>
                                    <m:ctrlPr>
                                      <a:rPr lang="en-GB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nary>
                    <m:r>
                      <a:rPr lang="en-GB" b="0" i="1" smtClean="0">
                        <a:latin typeface="Cambria Math"/>
                      </a:rPr>
                      <m:t> </m:t>
                    </m:r>
                  </m:oMath>
                </a14:m>
                <a:endParaRPr lang="en-GB" b="0" dirty="0" smtClean="0"/>
              </a:p>
              <a:p>
                <a:r>
                  <a:rPr lang="en-GB" dirty="0" smtClean="0"/>
                  <a:t>with respect to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𝑎</m:t>
                    </m:r>
                  </m:oMath>
                </a14:m>
                <a:r>
                  <a:rPr lang="en-GB" dirty="0" smtClean="0"/>
                  <a:t>  and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𝑏</m:t>
                    </m:r>
                  </m:oMath>
                </a14:m>
                <a:r>
                  <a:rPr lang="en-GB" dirty="0" smtClean="0"/>
                  <a:t>. </a:t>
                </a:r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72067" y="1752600"/>
                <a:ext cx="7408333" cy="4373563"/>
              </a:xfrm>
              <a:blipFill rotWithShape="1">
                <a:blip r:embed="rId2"/>
                <a:stretch>
                  <a:fillRect l="-1235" t="-153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Simple linear regression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71026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872067" y="2133600"/>
                <a:ext cx="7408333" cy="3992563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GB" b="0" i="1" smtClean="0">
                            <a:latin typeface="Cambria Math"/>
                          </a:rPr>
                          <m:t>𝑏</m:t>
                        </m:r>
                      </m:e>
                    </m:acc>
                    <m:r>
                      <a:rPr lang="en-US" i="1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en-US" i="1">
                                <a:latin typeface="Cambria Math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𝑥𝑦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nary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nary>
                          </m:e>
                        </m:nary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en-US" i="1">
                                <a:latin typeface="Cambria Math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nary>
                                      <m:naryPr>
                                        <m:chr m:val="∑"/>
                                        <m:subHide m:val="on"/>
                                        <m:supHide m:val="on"/>
                                        <m:ctrlPr>
                                          <a:rPr lang="en-US" i="1">
                                            <a:latin typeface="Cambria Math"/>
                                          </a:rPr>
                                        </m:ctrlPr>
                                      </m:naryPr>
                                      <m:sub/>
                                      <m:sup/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nary>
                                  </m:e>
                                </m:d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den>
                    </m:f>
                    <m:r>
                      <a:rPr lang="en-US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 smtClean="0"/>
                  <a:t> (r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en-US" i="1">
                                <a:latin typeface="Cambria Math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𝑥𝑦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nary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nary>
                          </m:e>
                        </m:nary>
                      </m:num>
                      <m:den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p>
                                  <m:sSup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p>
                                  <m:sSup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i="1"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nary>
                                          <m:naryPr>
                                            <m:chr m:val="∑"/>
                                            <m:subHide m:val="on"/>
                                            <m:supHide m:val="on"/>
                                            <m:ctrlPr>
                                              <a:rPr lang="en-US" i="1">
                                                <a:latin typeface="Cambria Math"/>
                                              </a:rPr>
                                            </m:ctrlPr>
                                          </m:naryPr>
                                          <m:sub/>
                                          <m:sup/>
                                          <m:e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</m:nary>
                                      </m:e>
                                    </m:d>
                                  </m:e>
                                  <m:sup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nary>
                          </m:e>
                        </m:rad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p>
                                  <m:sSup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p>
                                  <m:sSup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i="1"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nary>
                                          <m:naryPr>
                                            <m:chr m:val="∑"/>
                                            <m:subHide m:val="on"/>
                                            <m:supHide m:val="on"/>
                                            <m:ctrlPr>
                                              <a:rPr lang="en-US" i="1">
                                                <a:latin typeface="Cambria Math"/>
                                              </a:rPr>
                                            </m:ctrlPr>
                                          </m:naryPr>
                                          <m:sub/>
                                          <m:sup/>
                                          <m:e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</m:nary>
                                      </m:e>
                                    </m:d>
                                  </m:e>
                                  <m:sup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nary>
                          </m:e>
                        </m:rad>
                      </m:den>
                    </m:f>
                    <m:r>
                      <a:rPr lang="en-US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b="0" i="0" smtClean="0">
                        <a:latin typeface="Cambria Math"/>
                      </a:rPr>
                      <m:t> )</m:t>
                    </m:r>
                  </m:oMath>
                </a14:m>
                <a:endParaRPr lang="en-US" dirty="0"/>
              </a:p>
              <a:p>
                <a:r>
                  <a:rPr lang="en-US" dirty="0" smtClean="0"/>
                  <a:t> </a:t>
                </a:r>
                <a:endParaRPr lang="en-US" dirty="0"/>
              </a:p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GB" b="0" i="1" smtClean="0">
                            <a:latin typeface="Cambria Math"/>
                          </a:rPr>
                          <m:t>𝑎</m:t>
                        </m:r>
                      </m:e>
                    </m:acc>
                    <m:r>
                      <a:rPr lang="en-US" i="1">
                        <a:latin typeface="Cambria Math" panose="02040503050406030204" pitchFamily="18" charset="0"/>
                      </a:rPr>
                      <m:t>= </m:t>
                    </m:r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GB" b="0" i="1" smtClean="0">
                            <a:latin typeface="Cambria Math"/>
                          </a:rPr>
                          <m:t>𝑦</m:t>
                        </m:r>
                      </m:e>
                    </m:acc>
                    <m:r>
                      <a:rPr lang="en-GB" b="0" i="1" smtClean="0">
                        <a:latin typeface="Cambria Math"/>
                      </a:rPr>
                      <m:t> −</m:t>
                    </m:r>
                    <m:acc>
                      <m:accPr>
                        <m:chr m:val="̂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GB" i="1">
                            <a:latin typeface="Cambria Math"/>
                          </a:rPr>
                          <m:t>𝑏</m:t>
                        </m:r>
                      </m:e>
                    </m:acc>
                    <m:acc>
                      <m:accPr>
                        <m:chr m:val="̅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</m:e>
                    </m:acc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GB" i="1">
                            <a:latin typeface="Cambria Math"/>
                          </a:rPr>
                          <m:t>𝑎</m:t>
                        </m:r>
                      </m:e>
                    </m:acc>
                    <m:r>
                      <a:rPr lang="en-GB" b="0" i="1" smtClean="0">
                        <a:latin typeface="Cambria Math"/>
                      </a:rPr>
                      <m:t>:</m:t>
                    </m:r>
                  </m:oMath>
                </a14:m>
                <a:r>
                  <a:rPr lang="en-GB" dirty="0" smtClean="0"/>
                  <a:t> if x is zero, the estimated value of y.</a:t>
                </a:r>
              </a:p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GB" i="1">
                            <a:latin typeface="Cambria Math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GB" dirty="0" smtClean="0"/>
                  <a:t>: </a:t>
                </a:r>
                <a:r>
                  <a:rPr lang="en-GB" dirty="0"/>
                  <a:t>the expected change in </a:t>
                </a:r>
                <a:r>
                  <a:rPr lang="en-GB" dirty="0" smtClean="0"/>
                  <a:t>y if x is increased ( decreased) by a unit (in x values).</a:t>
                </a:r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72067" y="2133600"/>
                <a:ext cx="7408333" cy="3992563"/>
              </a:xfrm>
              <a:blipFill rotWithShape="1">
                <a:blip r:embed="rId2"/>
                <a:stretch>
                  <a:fillRect l="-12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Estimates of a</a:t>
            </a:r>
            <a:r>
              <a:rPr lang="el-GR" dirty="0" smtClean="0"/>
              <a:t> </a:t>
            </a:r>
            <a:r>
              <a:rPr lang="en-GB" dirty="0" smtClean="0"/>
              <a:t>and </a:t>
            </a:r>
            <a:r>
              <a:rPr lang="en-GB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40337154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GB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GB" i="1">
                                <a:latin typeface="Cambria Math"/>
                              </a:rPr>
                              <m:t>𝑦</m:t>
                            </m:r>
                          </m:e>
                        </m:acc>
                      </m:e>
                      <m:sub>
                        <m:r>
                          <a:rPr lang="en-GB" i="1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GB" i="1">
                        <a:latin typeface="Cambria Math"/>
                      </a:rPr>
                      <m:t>= </m:t>
                    </m:r>
                    <m:acc>
                      <m:accPr>
                        <m:chr m:val="̂"/>
                        <m:ctrlPr>
                          <a:rPr lang="en-GB" i="1">
                            <a:latin typeface="Cambria Math"/>
                          </a:rPr>
                        </m:ctrlPr>
                      </m:accPr>
                      <m:e>
                        <m:r>
                          <a:rPr lang="en-GB" i="1">
                            <a:latin typeface="Cambria Math"/>
                          </a:rPr>
                          <m:t>𝑎</m:t>
                        </m:r>
                      </m:e>
                    </m:acc>
                    <m:r>
                      <a:rPr lang="en-GB" i="1">
                        <a:latin typeface="Cambria Math"/>
                      </a:rPr>
                      <m:t>+ </m:t>
                    </m:r>
                    <m:nary>
                      <m:naryPr>
                        <m:chr m:val="∑"/>
                        <m:ctrlPr>
                          <a:rPr lang="en-GB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GB" b="0" i="1" smtClean="0">
                            <a:latin typeface="Cambria Math"/>
                          </a:rPr>
                          <m:t>𝑗</m:t>
                        </m:r>
                        <m:r>
                          <a:rPr lang="en-GB" b="0" i="1" smtClean="0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GB" b="0" i="1" smtClean="0">
                            <a:latin typeface="Cambria Math"/>
                          </a:rPr>
                          <m:t>𝑝</m:t>
                        </m:r>
                      </m:sup>
                      <m:e>
                        <m:sSub>
                          <m:sSubPr>
                            <m:ctrlPr>
                              <a:rPr lang="en-GB" i="1" smtClean="0"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̂"/>
                                <m:ctrlPr>
                                  <a:rPr lang="en-GB" i="1" smtClean="0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𝑏</m:t>
                                </m:r>
                              </m:e>
                            </m:acc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  <m:sSub>
                          <m:sSubPr>
                            <m:ctrlPr>
                              <a:rPr lang="en-GB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</m:e>
                    </m:nary>
                    <m:r>
                      <a:rPr lang="en-GB" i="1">
                        <a:latin typeface="Cambria Math"/>
                      </a:rPr>
                      <m:t>+ </m:t>
                    </m:r>
                    <m:sSub>
                      <m:sSubPr>
                        <m:ctrlPr>
                          <a:rPr lang="en-GB" i="1">
                            <a:latin typeface="Cambria Math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GB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GB" i="1">
                                <a:latin typeface="Cambria Math"/>
                              </a:rPr>
                              <m:t>𝑒</m:t>
                            </m:r>
                          </m:e>
                        </m:acc>
                      </m:e>
                      <m:sub>
                        <m:r>
                          <a:rPr lang="en-GB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GB" dirty="0"/>
                  <a:t>. </a:t>
                </a:r>
                <a:endParaRPr lang="en-GB" dirty="0" smtClean="0"/>
              </a:p>
              <a:p>
                <a:r>
                  <a:rPr lang="en-GB" dirty="0" smtClean="0"/>
                  <a:t>The estimation of betas uses matrix algebra. </a:t>
                </a:r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235" t="-5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Multiple regression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16571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600200"/>
            <a:ext cx="7408333" cy="4525963"/>
          </a:xfrm>
        </p:spPr>
        <p:txBody>
          <a:bodyPr/>
          <a:lstStyle/>
          <a:p>
            <a:r>
              <a:rPr lang="en-GB" dirty="0" smtClean="0"/>
              <a:t>Sex = Male or Female.</a:t>
            </a:r>
          </a:p>
          <a:p>
            <a:r>
              <a:rPr lang="en-GB" dirty="0" smtClean="0"/>
              <a:t>S = {0, 1}, </a:t>
            </a:r>
          </a:p>
          <a:p>
            <a:r>
              <a:rPr lang="en-GB" dirty="0" smtClean="0"/>
              <a:t>Where 0 stands for M (or F) and 1 stands for F (or M).</a:t>
            </a:r>
          </a:p>
          <a:p>
            <a:r>
              <a:rPr lang="en-GB" dirty="0" smtClean="0"/>
              <a:t>Race = White, Black, Yellow, Red.</a:t>
            </a:r>
          </a:p>
          <a:p>
            <a:r>
              <a:rPr lang="en-GB" dirty="0" smtClean="0"/>
              <a:t>R1 = 1 if White and 0 else</a:t>
            </a:r>
          </a:p>
          <a:p>
            <a:r>
              <a:rPr lang="en-GB" dirty="0" smtClean="0"/>
              <a:t>R2 = 1 if Black and 0 else</a:t>
            </a:r>
          </a:p>
          <a:p>
            <a:r>
              <a:rPr lang="en-GB" dirty="0" smtClean="0"/>
              <a:t>R3 = 1 if Yellow or else.</a:t>
            </a:r>
          </a:p>
          <a:p>
            <a:r>
              <a:rPr lang="en-GB" dirty="0" smtClean="0"/>
              <a:t>Red is the reference value in this case.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Dummy variables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79602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872067" y="1828800"/>
                <a:ext cx="7408333" cy="4297363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𝑅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:</m:t>
                    </m:r>
                  </m:oMath>
                </a14:m>
                <a:r>
                  <a:rPr lang="en-GB" dirty="0" smtClean="0"/>
                  <a:t>The percentage of variance of y explained by the model (or the variable(s)).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𝑅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=1 − </m:t>
                    </m:r>
                    <m:f>
                      <m:fPr>
                        <m:ctrlPr>
                          <a:rPr lang="en-GB" b="0" i="1" smtClean="0">
                            <a:latin typeface="Cambria Math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ctrlPr>
                              <a:rPr lang="en-GB" i="1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GB" i="1">
                                <a:latin typeface="Cambria Math"/>
                              </a:rPr>
                              <m:t>𝑖</m:t>
                            </m:r>
                            <m:r>
                              <a:rPr lang="en-GB" i="1">
                                <a:latin typeface="Cambria Math"/>
                              </a:rPr>
                              <m:t>=1</m:t>
                            </m:r>
                          </m:sub>
                          <m:sup>
                            <m:r>
                              <a:rPr lang="en-GB" i="1">
                                <a:latin typeface="Cambria Math"/>
                              </a:rPr>
                              <m:t>𝑛</m:t>
                            </m:r>
                          </m:sup>
                          <m:e>
                            <m:sSup>
                              <m:sSupPr>
                                <m:ctrlPr>
                                  <a:rPr lang="en-GB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GB" i="1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GB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GB" b="0" i="1" smtClean="0"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GB" i="1">
                                            <a:latin typeface="Cambria Math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r>
                                      <a:rPr lang="en-GB" i="1"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a:rPr lang="en-GB" i="1">
                                        <a:latin typeface="Cambria Math"/>
                                      </a:rPr>
                                      <m:t>𝑎</m:t>
                                    </m:r>
                                    <m:r>
                                      <a:rPr lang="en-GB" i="1"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a:rPr lang="en-GB" i="1">
                                        <a:latin typeface="Cambria Math"/>
                                      </a:rPr>
                                      <m:t>𝑏</m:t>
                                    </m:r>
                                    <m:sSub>
                                      <m:sSubPr>
                                        <m:ctrlPr>
                                          <a:rPr lang="en-GB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GB" i="1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GB" i="1">
                                            <a:latin typeface="Cambria Math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sup>
                                <m:r>
                                  <a:rPr lang="en-GB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ctrlPr>
                              <a:rPr lang="en-GB" i="1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GB" i="1">
                                <a:latin typeface="Cambria Math"/>
                              </a:rPr>
                              <m:t>𝑖</m:t>
                            </m:r>
                            <m:r>
                              <a:rPr lang="en-GB" i="1">
                                <a:latin typeface="Cambria Math"/>
                              </a:rPr>
                              <m:t>=1</m:t>
                            </m:r>
                          </m:sub>
                          <m:sup>
                            <m:r>
                              <a:rPr lang="en-GB" i="1">
                                <a:latin typeface="Cambria Math"/>
                              </a:rPr>
                              <m:t>𝑛</m:t>
                            </m:r>
                          </m:sup>
                          <m:e>
                            <m:sSup>
                              <m:sSupPr>
                                <m:ctrlPr>
                                  <a:rPr lang="en-GB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GB" i="1" smtClean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GB" i="1" smtClean="0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GB" b="0" i="1" smtClean="0"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GB" b="0" i="1" smtClean="0">
                                            <a:latin typeface="Cambria Math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−</m:t>
                                    </m:r>
                                    <m:acc>
                                      <m:accPr>
                                        <m:chr m:val="̅"/>
                                        <m:ctrlPr>
                                          <a:rPr lang="en-GB" b="0" i="1" smtClean="0">
                                            <a:latin typeface="Cambria Math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GB" b="0" i="1" smtClean="0"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</m:acc>
                                  </m:e>
                                </m:d>
                              </m:e>
                              <m:sup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den>
                    </m:f>
                  </m:oMath>
                </a14:m>
                <a:r>
                  <a:rPr lang="en-GB" dirty="0" smtClean="0"/>
                  <a:t> =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/>
                      </a:rPr>
                      <m:t>1 − </m:t>
                    </m:r>
                    <m:f>
                      <m:fPr>
                        <m:ctrlPr>
                          <a:rPr lang="en-GB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𝑆𝑆𝐸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𝑆𝑆𝑇</m:t>
                        </m:r>
                      </m:den>
                    </m:f>
                  </m:oMath>
                </a14:m>
                <a:endParaRPr lang="en-GB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i="1">
                            <a:latin typeface="Cambria Math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/>
                          </a:rPr>
                          <m:t>𝑅</m:t>
                        </m:r>
                      </m:e>
                      <m:sup>
                        <m:r>
                          <a:rPr lang="en-GB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dirty="0" smtClean="0"/>
                  <a:t> = cor(y,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GB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GB" b="0" i="1" smtClean="0">
                            <a:latin typeface="Cambria Math"/>
                          </a:rPr>
                          <m:t>𝑦</m:t>
                        </m:r>
                      </m:e>
                    </m:acc>
                    <m:r>
                      <a:rPr lang="en-GB" b="0" i="1" smtClean="0">
                        <a:latin typeface="Cambria Math"/>
                      </a:rPr>
                      <m:t>).</m:t>
                    </m:r>
                  </m:oMath>
                </a14:m>
                <a:endParaRPr lang="en-GB" dirty="0"/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72067" y="1828800"/>
                <a:ext cx="7408333" cy="4297363"/>
              </a:xfrm>
              <a:blipFill rotWithShape="1">
                <a:blip r:embed="rId2"/>
                <a:stretch>
                  <a:fillRect l="-1235" t="-156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Coefficient of determination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55066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872067" y="1371600"/>
            <a:ext cx="7408333" cy="4754563"/>
          </a:xfrm>
        </p:spPr>
        <p:txBody>
          <a:bodyPr/>
          <a:lstStyle/>
          <a:p>
            <a:r>
              <a:rPr lang="en-US" dirty="0" smtClean="0"/>
              <a:t>What if we have categorical data?</a:t>
            </a:r>
          </a:p>
          <a:p>
            <a:r>
              <a:rPr lang="en-US" dirty="0" smtClean="0"/>
              <a:t>How can we quantify the relationship between gender and smoking in young ages, gender and lung cancer, smoking and lung cancer for example? </a:t>
            </a:r>
          </a:p>
          <a:p>
            <a:r>
              <a:rPr lang="en-US" dirty="0" smtClean="0"/>
              <a:t>How can we decide whether these pairs are statistically dependent or not? </a:t>
            </a:r>
          </a:p>
          <a:p>
            <a:endParaRPr lang="en-US" dirty="0" smtClean="0"/>
          </a:p>
          <a:p>
            <a:r>
              <a:rPr lang="en-US" dirty="0" smtClean="0"/>
              <a:t>The answer is  </a:t>
            </a:r>
            <a:r>
              <a:rPr lang="en-US" b="1" dirty="0" smtClean="0"/>
              <a:t>G</a:t>
            </a:r>
            <a:r>
              <a:rPr lang="en-US" b="1" baseline="30000" dirty="0" smtClean="0"/>
              <a:t>2</a:t>
            </a:r>
            <a:r>
              <a:rPr lang="en-US" b="1" dirty="0" smtClean="0"/>
              <a:t> test of independence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r>
              <a:rPr lang="en-US" i="1" dirty="0" smtClean="0"/>
              <a:t>Ho : The two variables are independent</a:t>
            </a:r>
          </a:p>
          <a:p>
            <a:r>
              <a:rPr lang="en-US" i="1" dirty="0" smtClean="0"/>
              <a:t>H1: The two variables are NOT independent</a:t>
            </a:r>
            <a:endParaRPr lang="el-GR" i="1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Categorical data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73926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57400" y="2590800"/>
            <a:ext cx="5255954" cy="2895600"/>
          </a:xfrm>
          <a:prstGeom prst="rect">
            <a:avLst/>
          </a:prstGeom>
        </p:spPr>
      </p:pic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</a:t>
            </a:r>
            <a:r>
              <a:rPr lang="en-US" b="1" baseline="30000" dirty="0"/>
              <a:t>2</a:t>
            </a:r>
            <a:r>
              <a:rPr lang="en-US" b="1" dirty="0"/>
              <a:t> test of independence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9774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Θέση περιεχομένου 1"/>
              <p:cNvSpPr>
                <a:spLocks noGrp="1"/>
              </p:cNvSpPr>
              <p:nvPr>
                <p:ph idx="1"/>
              </p:nvPr>
            </p:nvSpPr>
            <p:spPr>
              <a:xfrm>
                <a:off x="872067" y="1591056"/>
                <a:ext cx="7408333" cy="4535107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l-G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b="0" i="1" smtClean="0">
                        <a:latin typeface="Cambria Math"/>
                      </a:rPr>
                      <m:t>2 ∗ </m:t>
                    </m:r>
                    <m:nary>
                      <m:naryPr>
                        <m:chr m:val="∑"/>
                        <m:supHide m:val="on"/>
                        <m:ctrlPr>
                          <a:rPr lang="en-US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/>
                      <m:e>
                        <m:func>
                          <m:func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𝑖𝑗</m:t>
                                </m:r>
                              </m:sub>
                            </m:sSub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f>
                              <m:f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𝑖𝑗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𝑖𝑗</m:t>
                                    </m:r>
                                  </m:sub>
                                </m:sSub>
                              </m:den>
                            </m:f>
                          </m:e>
                        </m:func>
                      </m:e>
                    </m:nary>
                  </m:oMath>
                </a14:m>
                <a:r>
                  <a:rPr lang="en-US" dirty="0" smtClean="0"/>
                  <a:t>, </a:t>
                </a:r>
              </a:p>
              <a:p>
                <a:r>
                  <a:rPr lang="en-US" dirty="0" smtClean="0"/>
                  <a:t>where  “e” and “n” denote the expected and the observed frequencies respectively. The 2 variables have I and J distinct values and </a:t>
                </a:r>
                <a:r>
                  <a:rPr lang="en-US" dirty="0" err="1" smtClean="0"/>
                  <a:t>i</a:t>
                </a:r>
                <a:r>
                  <a:rPr lang="en-US" dirty="0" smtClean="0"/>
                  <a:t> = 1, 2, …, I and j = 1, 2,…, J. But how do we calculate the “e” terms?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. </m:t>
                            </m:r>
                          </m:sub>
                        </m:sSub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 </m:t>
                            </m:r>
                          </m:sub>
                        </m:sSub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dirty="0" smtClean="0"/>
                  <a:t>, 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. </m:t>
                        </m:r>
                      </m:sub>
                    </m:sSub>
                  </m:oMath>
                </a14:m>
                <a:r>
                  <a:rPr lang="en-US" dirty="0" smtClean="0"/>
                  <a:t> is the total of the </a:t>
                </a:r>
                <a:r>
                  <a:rPr lang="en-US" dirty="0" err="1" smtClean="0"/>
                  <a:t>i-th</a:t>
                </a:r>
                <a:r>
                  <a:rPr lang="en-US" dirty="0" smtClean="0"/>
                  <a:t> row,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dirty="0" smtClean="0"/>
                  <a:t>is the total of the j-</a:t>
                </a:r>
                <a:r>
                  <a:rPr lang="en-US" dirty="0" err="1" smtClean="0"/>
                  <a:t>th</a:t>
                </a:r>
                <a:r>
                  <a:rPr lang="en-US" dirty="0" smtClean="0"/>
                  <a:t> column and n is the sample size. </a:t>
                </a:r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2" name="Θέση περιεχομένου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72067" y="1591056"/>
                <a:ext cx="7408333" cy="4535107"/>
              </a:xfrm>
              <a:blipFill rotWithShape="1">
                <a:blip r:embed="rId2"/>
                <a:stretch>
                  <a:fillRect l="-1235" r="-139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</a:t>
            </a:r>
            <a:r>
              <a:rPr lang="en-US" b="1" baseline="30000" dirty="0"/>
              <a:t>2</a:t>
            </a:r>
            <a:r>
              <a:rPr lang="en-US" b="1" dirty="0"/>
              <a:t> test of independence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24795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Continuous data are data that can take any value, either within a specific range or anywhere on the real line.  E.g. weight, height, time, glucose level, etc.</a:t>
            </a:r>
          </a:p>
          <a:p>
            <a:r>
              <a:rPr lang="en-GB" dirty="0" smtClean="0"/>
              <a:t>Suppose now that we have measurements from two or more quantities and want to see whether there is a (linear) relationship between them or not. </a:t>
            </a:r>
          </a:p>
          <a:p>
            <a:endParaRPr lang="en-GB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Continuous data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611516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Θέση περιεχομένου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959388225"/>
                  </p:ext>
                </p:extLst>
              </p:nvPr>
            </p:nvGraphicFramePr>
            <p:xfrm>
              <a:off x="864158" y="914400"/>
              <a:ext cx="7416240" cy="21336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83248"/>
                    <a:gridCol w="1483248"/>
                    <a:gridCol w="1483248"/>
                    <a:gridCol w="1483248"/>
                    <a:gridCol w="1483248"/>
                  </a:tblGrid>
                  <a:tr h="426720">
                    <a:tc rowSpan="2" gridSpan="2">
                      <a:txBody>
                        <a:bodyPr/>
                        <a:lstStyle/>
                        <a:p>
                          <a:endParaRPr lang="el-GR" dirty="0"/>
                        </a:p>
                      </a:txBody>
                      <a:tcPr/>
                    </a:tc>
                    <a:tc rowSpan="2" hMerge="1">
                      <a:txBody>
                        <a:bodyPr/>
                        <a:lstStyle/>
                        <a:p>
                          <a:endParaRPr lang="el-GR" dirty="0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US" dirty="0" smtClean="0"/>
                            <a:t>Gender</a:t>
                          </a:r>
                          <a:endParaRPr lang="el-GR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l-GR" dirty="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r>
                            <a:rPr lang="en-US" dirty="0" smtClean="0"/>
                            <a:t>Totals</a:t>
                          </a:r>
                          <a:endParaRPr lang="el-GR" dirty="0"/>
                        </a:p>
                      </a:txBody>
                      <a:tcPr/>
                    </a:tc>
                  </a:tr>
                  <a:tr h="426720">
                    <a:tc gridSpan="2" vMerge="1">
                      <a:txBody>
                        <a:bodyPr/>
                        <a:lstStyle/>
                        <a:p>
                          <a:endParaRPr lang="el-GR" dirty="0"/>
                        </a:p>
                      </a:txBody>
                      <a:tcPr/>
                    </a:tc>
                    <a:tc hMerge="1" vMerge="1">
                      <a:txBody>
                        <a:bodyPr/>
                        <a:lstStyle/>
                        <a:p>
                          <a:endParaRPr lang="el-G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Male</a:t>
                          </a:r>
                          <a:endParaRPr lang="el-G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Female</a:t>
                          </a:r>
                          <a:endParaRPr lang="el-GR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l-GR" dirty="0"/>
                        </a:p>
                      </a:txBody>
                      <a:tcPr/>
                    </a:tc>
                  </a:tr>
                  <a:tr h="426720">
                    <a:tc rowSpan="2">
                      <a:txBody>
                        <a:bodyPr/>
                        <a:lstStyle/>
                        <a:p>
                          <a:r>
                            <a:rPr lang="en-US" dirty="0" smtClean="0"/>
                            <a:t>Cancer</a:t>
                          </a:r>
                          <a:endParaRPr lang="el-G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Yes</a:t>
                          </a:r>
                          <a:endParaRPr lang="el-G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11 </m:t>
                                    </m:r>
                                  </m:sub>
                                </m:s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=50</m:t>
                                </m:r>
                              </m:oMath>
                            </m:oMathPara>
                          </a14:m>
                          <a:endParaRPr lang="el-GR" i="1" u="none" dirty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12 </m:t>
                                    </m:r>
                                  </m:sub>
                                </m:s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=10</m:t>
                                </m:r>
                              </m:oMath>
                            </m:oMathPara>
                          </a14:m>
                          <a:endParaRPr lang="el-GR" i="1" u="none" dirty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1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. </m:t>
                                    </m:r>
                                  </m:sub>
                                </m:sSub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= 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𝟔𝟎</m:t>
                                </m:r>
                              </m:oMath>
                            </m:oMathPara>
                          </a14:m>
                          <a:endParaRPr lang="el-GR" b="1" dirty="0"/>
                        </a:p>
                      </a:txBody>
                      <a:tcPr/>
                    </a:tc>
                  </a:tr>
                  <a:tr h="426720">
                    <a:tc vMerge="1">
                      <a:txBody>
                        <a:bodyPr/>
                        <a:lstStyle/>
                        <a:p>
                          <a:endParaRPr lang="el-G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No</a:t>
                          </a:r>
                          <a:endParaRPr lang="el-G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21 </m:t>
                                    </m:r>
                                  </m:sub>
                                </m:s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=3</m:t>
                                </m:r>
                              </m:oMath>
                            </m:oMathPara>
                          </a14:m>
                          <a:endParaRPr lang="el-GR" i="1" u="none" dirty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22 </m:t>
                                    </m:r>
                                  </m:sub>
                                </m:s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=5</m:t>
                                </m:r>
                              </m:oMath>
                            </m:oMathPara>
                          </a14:m>
                          <a:endParaRPr lang="el-GR" i="1" u="none" dirty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1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𝒏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. </m:t>
                                  </m:r>
                                </m:sub>
                              </m:sSub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US" b="1" dirty="0" smtClean="0"/>
                            <a:t> 8</a:t>
                          </a:r>
                          <a:endParaRPr lang="el-GR" b="1" dirty="0"/>
                        </a:p>
                      </a:txBody>
                      <a:tcPr/>
                    </a:tc>
                  </a:tr>
                  <a:tr h="426720">
                    <a:tc gridSpan="2">
                      <a:txBody>
                        <a:bodyPr/>
                        <a:lstStyle/>
                        <a:p>
                          <a:r>
                            <a:rPr lang="en-US" dirty="0" smtClean="0"/>
                            <a:t>Totals</a:t>
                          </a:r>
                          <a:endParaRPr lang="el-GR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l-G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.1 </m:t>
                                    </m:r>
                                  </m:sub>
                                </m:s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=53</m:t>
                                </m:r>
                              </m:oMath>
                            </m:oMathPara>
                          </a14:m>
                          <a:endParaRPr lang="el-GR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1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.</m:t>
                                    </m:r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</m:sub>
                                </m:sSub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𝟏𝟓</m:t>
                                </m:r>
                              </m:oMath>
                            </m:oMathPara>
                          </a14:m>
                          <a:endParaRPr lang="el-GR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𝒏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𝟔𝟖</m:t>
                                </m:r>
                              </m:oMath>
                            </m:oMathPara>
                          </a14:m>
                          <a:endParaRPr lang="el-GR" b="1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Θέση περιεχομένου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959388225"/>
                  </p:ext>
                </p:extLst>
              </p:nvPr>
            </p:nvGraphicFramePr>
            <p:xfrm>
              <a:off x="864158" y="914400"/>
              <a:ext cx="7416240" cy="21336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83248"/>
                    <a:gridCol w="1483248"/>
                    <a:gridCol w="1483248"/>
                    <a:gridCol w="1483248"/>
                    <a:gridCol w="1483248"/>
                  </a:tblGrid>
                  <a:tr h="426720">
                    <a:tc rowSpan="2" gridSpan="2">
                      <a:txBody>
                        <a:bodyPr/>
                        <a:lstStyle/>
                        <a:p>
                          <a:endParaRPr lang="el-GR" dirty="0"/>
                        </a:p>
                      </a:txBody>
                      <a:tcPr/>
                    </a:tc>
                    <a:tc rowSpan="2" hMerge="1">
                      <a:txBody>
                        <a:bodyPr/>
                        <a:lstStyle/>
                        <a:p>
                          <a:endParaRPr lang="el-GR" dirty="0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US" dirty="0" smtClean="0"/>
                            <a:t>Gender</a:t>
                          </a:r>
                          <a:endParaRPr lang="el-GR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l-GR" dirty="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r>
                            <a:rPr lang="en-US" dirty="0" smtClean="0"/>
                            <a:t>Totals</a:t>
                          </a:r>
                          <a:endParaRPr lang="el-GR" dirty="0"/>
                        </a:p>
                      </a:txBody>
                      <a:tcPr/>
                    </a:tc>
                  </a:tr>
                  <a:tr h="426720">
                    <a:tc gridSpan="2" vMerge="1">
                      <a:txBody>
                        <a:bodyPr/>
                        <a:lstStyle/>
                        <a:p>
                          <a:endParaRPr lang="el-GR" dirty="0"/>
                        </a:p>
                      </a:txBody>
                      <a:tcPr/>
                    </a:tc>
                    <a:tc hMerge="1" vMerge="1">
                      <a:txBody>
                        <a:bodyPr/>
                        <a:lstStyle/>
                        <a:p>
                          <a:endParaRPr lang="el-G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Male</a:t>
                          </a:r>
                          <a:endParaRPr lang="el-G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Female</a:t>
                          </a:r>
                          <a:endParaRPr lang="el-GR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l-GR" dirty="0"/>
                        </a:p>
                      </a:txBody>
                      <a:tcPr/>
                    </a:tc>
                  </a:tr>
                  <a:tr h="426720">
                    <a:tc rowSpan="2">
                      <a:txBody>
                        <a:bodyPr/>
                        <a:lstStyle/>
                        <a:p>
                          <a:r>
                            <a:rPr lang="en-US" dirty="0" smtClean="0"/>
                            <a:t>Cancer</a:t>
                          </a:r>
                          <a:endParaRPr lang="el-G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Yes</a:t>
                          </a:r>
                          <a:endParaRPr lang="el-G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00000" t="-207143" r="-201230" b="-2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01235" t="-207143" r="-102058" b="-2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99590" t="-207143" r="-1639" b="-208571"/>
                          </a:stretch>
                        </a:blipFill>
                      </a:tcPr>
                    </a:tc>
                  </a:tr>
                  <a:tr h="426720">
                    <a:tc vMerge="1">
                      <a:txBody>
                        <a:bodyPr/>
                        <a:lstStyle/>
                        <a:p>
                          <a:endParaRPr lang="el-G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No</a:t>
                          </a:r>
                          <a:endParaRPr lang="el-G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00000" t="-307143" r="-201230" b="-1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01235" t="-307143" r="-102058" b="-1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99590" t="-307143" r="-1639" b="-108571"/>
                          </a:stretch>
                        </a:blipFill>
                      </a:tcPr>
                    </a:tc>
                  </a:tr>
                  <a:tr h="426720">
                    <a:tc gridSpan="2">
                      <a:txBody>
                        <a:bodyPr/>
                        <a:lstStyle/>
                        <a:p>
                          <a:r>
                            <a:rPr lang="en-US" dirty="0" smtClean="0"/>
                            <a:t>Totals</a:t>
                          </a:r>
                          <a:endParaRPr lang="el-GR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l-G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00000" t="-407143" r="-201230" b="-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01235" t="-407143" r="-102058" b="-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99590" t="-407143" r="-1639" b="-8571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304800" y="3352800"/>
            <a:ext cx="8534400" cy="3124200"/>
          </a:xfrm>
        </p:spPr>
        <p:txBody>
          <a:bodyPr/>
          <a:lstStyle/>
          <a:p>
            <a:pPr algn="just"/>
            <a:r>
              <a:rPr lang="en-US" b="1" dirty="0"/>
              <a:t>G</a:t>
            </a:r>
            <a:r>
              <a:rPr lang="en-US" b="1" baseline="30000" dirty="0"/>
              <a:t>2</a:t>
            </a:r>
            <a:r>
              <a:rPr lang="en-US" b="1" dirty="0"/>
              <a:t> test of </a:t>
            </a:r>
            <a:r>
              <a:rPr lang="en-US" b="1" dirty="0" smtClean="0"/>
              <a:t>independence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Θέση περιεχομένου 1"/>
              <p:cNvSpPr txBox="1">
                <a:spLocks/>
              </p:cNvSpPr>
              <p:nvPr/>
            </p:nvSpPr>
            <p:spPr>
              <a:xfrm>
                <a:off x="990600" y="3352800"/>
                <a:ext cx="7289800" cy="32512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74320" indent="-27432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2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1pPr>
                <a:lvl2pPr marL="576263" indent="-27432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22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2pPr>
                <a:lvl3pPr marL="855663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20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3pPr>
                <a:lvl4pPr marL="1143000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18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Symbol" pitchFamily="18" charset="2"/>
                  <a:buChar char=""/>
                  <a:defRPr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5pPr>
                <a:lvl6pPr marL="1783080" indent="-228600" algn="l" defTabSz="914400" rtl="0" eaLnBrk="1" latinLnBrk="0" hangingPunct="1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103120" indent="-228600" algn="l" defTabSz="914400" rtl="0" eaLnBrk="1" latinLnBrk="0" hangingPunct="1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423160" indent="-228600" algn="l" defTabSz="914400" rtl="0" eaLnBrk="1" latinLnBrk="0" hangingPunct="1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indent="-228600" algn="l" defTabSz="914400" rtl="0" eaLnBrk="1" latinLnBrk="0" hangingPunct="1">
                  <a:spcBef>
                    <a:spcPts val="384"/>
                  </a:spcBef>
                  <a:buClr>
                    <a:schemeClr val="accent1"/>
                  </a:buClr>
                  <a:buFont typeface="Symbol" pitchFamily="18" charset="2"/>
                  <a:buChar char="*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l-GR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latin typeface="Cambria Math" panose="02040503050406030204" pitchFamily="18" charset="0"/>
                              </a:rPr>
                              <m:t>𝒏</m:t>
                            </m:r>
                          </m:e>
                          <m:sub>
                            <m:r>
                              <a:rPr lang="en-US" sz="2800" b="1" i="1"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2800" b="1" i="1">
                                <a:latin typeface="Cambria Math" panose="02040503050406030204" pitchFamily="18" charset="0"/>
                              </a:rPr>
                              <m:t>. </m:t>
                            </m:r>
                          </m:sub>
                        </m:s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∗ </m:t>
                        </m:r>
                        <m:sSub>
                          <m:sSubPr>
                            <m:ctrlPr>
                              <a:rPr lang="en-US" sz="2800" b="1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latin typeface="Cambria Math" panose="02040503050406030204" pitchFamily="18" charset="0"/>
                              </a:rPr>
                              <m:t>𝒏</m:t>
                            </m:r>
                          </m:e>
                          <m:sub>
                            <m:r>
                              <a:rPr lang="en-US" sz="2800" b="1" i="1"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2800" b="1" i="1">
                                <a:latin typeface="Cambria Math" panose="02040503050406030204" pitchFamily="18" charset="0"/>
                              </a:rPr>
                              <m:t> </m:t>
                            </m:r>
                          </m:sub>
                        </m:sSub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60 ∗ 53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68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US" sz="2800" dirty="0" smtClean="0"/>
                  <a:t>46.76       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l-GR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latin typeface="Cambria Math" panose="02040503050406030204" pitchFamily="18" charset="0"/>
                              </a:rPr>
                              <m:t>𝒏</m:t>
                            </m:r>
                          </m:e>
                          <m:sub>
                            <m:r>
                              <a:rPr lang="en-US" sz="2800" b="1" i="1"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2800" b="1" i="1">
                                <a:latin typeface="Cambria Math" panose="02040503050406030204" pitchFamily="18" charset="0"/>
                              </a:rPr>
                              <m:t>. </m:t>
                            </m:r>
                          </m:sub>
                        </m:sSub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∗ </m:t>
                        </m:r>
                        <m:sSub>
                          <m:sSubPr>
                            <m:ctrlPr>
                              <a:rPr lang="en-US" sz="2800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latin typeface="Cambria Math" panose="02040503050406030204" pitchFamily="18" charset="0"/>
                              </a:rPr>
                              <m:t>𝒏</m:t>
                            </m:r>
                          </m:e>
                          <m:sub>
                            <m:r>
                              <a:rPr lang="en-US" sz="2800" b="1" i="1"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n-US" sz="2800" b="1" i="1">
                                <a:latin typeface="Cambria Math" panose="02040503050406030204" pitchFamily="18" charset="0"/>
                              </a:rPr>
                              <m:t> </m:t>
                            </m:r>
                          </m:sub>
                        </m:sSub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𝟔𝟎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 ∗ 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𝟏𝟓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68</m:t>
                        </m:r>
                      </m:den>
                    </m:f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13.24</m:t>
                    </m:r>
                  </m:oMath>
                </a14:m>
                <a:endParaRPr lang="el-GR" sz="28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l-GR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latin typeface="Cambria Math" panose="02040503050406030204" pitchFamily="18" charset="0"/>
                              </a:rPr>
                              <m:t>𝒏</m:t>
                            </m:r>
                          </m:e>
                          <m:sub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n-US" sz="2800" b="1" i="1">
                                <a:latin typeface="Cambria Math" panose="02040503050406030204" pitchFamily="18" charset="0"/>
                              </a:rPr>
                              <m:t>. </m:t>
                            </m:r>
                          </m:sub>
                        </m:sSub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∗ </m:t>
                        </m:r>
                        <m:sSub>
                          <m:sSubPr>
                            <m:ctrlPr>
                              <a:rPr lang="en-US" sz="2800" b="1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latin typeface="Cambria Math" panose="02040503050406030204" pitchFamily="18" charset="0"/>
                              </a:rPr>
                              <m:t>𝒏</m:t>
                            </m:r>
                          </m:e>
                          <m:sub>
                            <m:r>
                              <a:rPr lang="en-US" sz="2800" b="1" i="1"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2800" b="1" i="1">
                                <a:latin typeface="Cambria Math" panose="02040503050406030204" pitchFamily="18" charset="0"/>
                              </a:rPr>
                              <m:t> </m:t>
                            </m:r>
                          </m:sub>
                        </m:sSub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 53</m:t>
                        </m:r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68</m:t>
                        </m:r>
                      </m:den>
                    </m:f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800" dirty="0" smtClean="0"/>
                  <a:t> 6.24      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l-GR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22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latin typeface="Cambria Math" panose="02040503050406030204" pitchFamily="18" charset="0"/>
                              </a:rPr>
                              <m:t>𝒏</m:t>
                            </m:r>
                          </m:e>
                          <m:sub>
                            <m:r>
                              <a:rPr lang="en-US" sz="28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n-US" sz="2800" b="1" i="1">
                                <a:latin typeface="Cambria Math" panose="02040503050406030204" pitchFamily="18" charset="0"/>
                              </a:rPr>
                              <m:t>. </m:t>
                            </m:r>
                          </m:sub>
                        </m:sSub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∗ </m:t>
                        </m:r>
                        <m:sSub>
                          <m:sSubPr>
                            <m:ctrlPr>
                              <a:rPr lang="en-US" sz="2800" b="1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latin typeface="Cambria Math" panose="02040503050406030204" pitchFamily="18" charset="0"/>
                              </a:rPr>
                              <m:t>𝒏</m:t>
                            </m:r>
                          </m:e>
                          <m:sub>
                            <m:r>
                              <a:rPr lang="en-US" sz="2800" b="1" i="1"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n-US" sz="2800" b="1" i="1">
                                <a:latin typeface="Cambria Math" panose="02040503050406030204" pitchFamily="18" charset="0"/>
                              </a:rPr>
                              <m:t> </m:t>
                            </m:r>
                          </m:sub>
                        </m:sSub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68</m:t>
                        </m:r>
                      </m:den>
                    </m:f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800" dirty="0" smtClean="0"/>
                  <a:t> 1.76</a:t>
                </a:r>
                <a:endParaRPr lang="el-GR" sz="2800" dirty="0"/>
              </a:p>
              <a:p>
                <a:endParaRPr lang="el-GR" dirty="0"/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7" name="Θέση περιεχομένου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3352800"/>
                <a:ext cx="7289800" cy="325120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1604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Θέση περιεχομένου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l-G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b="0" i="1" smtClean="0">
                        <a:latin typeface="Cambria Math"/>
                      </a:rPr>
                      <m:t>2 ∗( </m:t>
                    </m:r>
                    <m:func>
                      <m:funcPr>
                        <m:ctrlPr>
                          <a:rPr lang="en-US" i="1">
                            <a:latin typeface="Cambria Math"/>
                          </a:rPr>
                        </m:ctrlPr>
                      </m:funcPr>
                      <m:fNam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50∗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f>
                          <m:fPr>
                            <m:ctrlPr>
                              <a:rPr lang="en-US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50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46.76</m:t>
                            </m:r>
                          </m:den>
                        </m:f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func>
                      <m:funcPr>
                        <m:ctrlPr>
                          <a:rPr lang="en-US" i="1">
                            <a:latin typeface="Cambria Math"/>
                          </a:rPr>
                        </m:ctrlPr>
                      </m:funcPr>
                      <m:fNam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0∗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f>
                          <m:fPr>
                            <m:ctrlPr>
                              <a:rPr lang="en-US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13.24</m:t>
                            </m:r>
                          </m:den>
                        </m:f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i="1">
                            <a:latin typeface="Cambria Math"/>
                          </a:rPr>
                        </m:ctrlPr>
                      </m:funcPr>
                      <m:fNam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         3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f>
                          <m:fPr>
                            <m:ctrlPr>
                              <a:rPr lang="en-US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6.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24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dirty="0" smtClean="0"/>
                  <a:t>+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>
                            <a:latin typeface="Cambria Math"/>
                          </a:rPr>
                        </m:ctrlPr>
                      </m:funcPr>
                      <m:fName>
                        <m:r>
                          <a:rPr lang="en-US" i="1">
                            <a:latin typeface="Cambria Math" panose="02040503050406030204" pitchFamily="18" charset="0"/>
                          </a:rPr>
                          <m:t>5∗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f>
                          <m:fPr>
                            <m:ctrlPr>
                              <a:rPr lang="en-US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1.76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 )</m:t>
                        </m:r>
                      </m:e>
                    </m:func>
                  </m:oMath>
                </a14:m>
                <a:r>
                  <a:rPr lang="en-US" dirty="0" smtClean="0"/>
                  <a:t> = 2 * 3.57 = 7.14</a:t>
                </a:r>
                <a:endParaRPr lang="en-US" dirty="0"/>
              </a:p>
              <a:p>
                <a:endParaRPr lang="en-US" dirty="0" smtClean="0"/>
              </a:p>
              <a:p>
                <a:r>
                  <a:rPr lang="en-US" dirty="0" smtClean="0"/>
                  <a:t>What is next?</a:t>
                </a:r>
                <a:endParaRPr lang="el-GR" dirty="0"/>
              </a:p>
            </p:txBody>
          </p:sp>
        </mc:Choice>
        <mc:Fallback xmlns="">
          <p:sp>
            <p:nvSpPr>
              <p:cNvPr id="2" name="Θέση περιεχομένου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2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</a:t>
            </a:r>
            <a:r>
              <a:rPr lang="en-US" b="1" baseline="30000" dirty="0"/>
              <a:t>2</a:t>
            </a:r>
            <a:r>
              <a:rPr lang="en-US" b="1" dirty="0"/>
              <a:t> test of independence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271749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Θέση περιεχομένου 1"/>
              <p:cNvSpPr>
                <a:spLocks noGrp="1"/>
              </p:cNvSpPr>
              <p:nvPr>
                <p:ph idx="1"/>
              </p:nvPr>
            </p:nvSpPr>
            <p:spPr>
              <a:xfrm>
                <a:off x="872067" y="1905000"/>
                <a:ext cx="7408333" cy="4221163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We need to see whether </a:t>
                </a:r>
                <a:r>
                  <a:rPr lang="en-US" dirty="0"/>
                  <a:t>G</a:t>
                </a:r>
                <a:r>
                  <a:rPr lang="en-US" baseline="30000" dirty="0"/>
                  <a:t>2</a:t>
                </a:r>
                <a:r>
                  <a:rPr lang="en-US" dirty="0"/>
                  <a:t> </a:t>
                </a:r>
                <a:r>
                  <a:rPr lang="en-US" dirty="0" smtClean="0"/>
                  <a:t>=7.14 is large enough to reject the null hypothesis of independence between the two variables. </a:t>
                </a:r>
              </a:p>
              <a:p>
                <a:r>
                  <a:rPr lang="en-US" dirty="0" smtClean="0"/>
                  <a:t>We need a distribution to compare against. </a:t>
                </a:r>
              </a:p>
              <a:p>
                <a:r>
                  <a:rPr lang="en-US" dirty="0" smtClean="0"/>
                  <a:t>The answer is X</a:t>
                </a:r>
                <a:r>
                  <a:rPr lang="en-US" baseline="30000" dirty="0" smtClean="0"/>
                  <a:t>2</a:t>
                </a:r>
                <a:r>
                  <a:rPr lang="en-US" dirty="0" smtClean="0"/>
                  <a:t> at some degrees of freedom.</a:t>
                </a:r>
              </a:p>
              <a:p>
                <a:r>
                  <a:rPr lang="en-US" dirty="0" smtClean="0"/>
                  <a:t>DF = (#rows - 1) * (# columns - 1)</a:t>
                </a:r>
              </a:p>
              <a:p>
                <a:r>
                  <a:rPr lang="en-US" dirty="0" smtClean="0"/>
                  <a:t>In our example (2 - 1) * (2 - 1) = 1</a:t>
                </a:r>
              </a:p>
              <a:p>
                <a:r>
                  <a:rPr lang="en-US" dirty="0" smtClean="0"/>
                  <a:t>Since </a:t>
                </a:r>
                <a:r>
                  <a:rPr lang="en-US" dirty="0"/>
                  <a:t>G</a:t>
                </a:r>
                <a:r>
                  <a:rPr lang="en-US" baseline="30000" dirty="0"/>
                  <a:t>2</a:t>
                </a:r>
                <a:r>
                  <a:rPr lang="en-US" dirty="0"/>
                  <a:t> </a:t>
                </a:r>
                <a:r>
                  <a:rPr lang="en-US" dirty="0" smtClean="0"/>
                  <a:t>=7.14 &lt;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>
                            <a:latin typeface="Cambria Math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1, 0.95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 smtClean="0"/>
                  <a:t> = 3.84 we reject the null hypothesis. Hence the two variables can be considered  dependent (</a:t>
                </a:r>
                <a:r>
                  <a:rPr lang="en-US" i="1" dirty="0" smtClean="0"/>
                  <a:t>statistically speaking</a:t>
                </a:r>
                <a:r>
                  <a:rPr lang="en-US" smtClean="0"/>
                  <a:t>) or non independent.</a:t>
                </a:r>
                <a:endParaRPr lang="en-US" dirty="0" smtClean="0"/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2" name="Θέση περιεχομένου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72067" y="1905000"/>
                <a:ext cx="7408333" cy="4221163"/>
              </a:xfrm>
              <a:blipFill rotWithShape="1">
                <a:blip r:embed="rId2"/>
                <a:stretch>
                  <a:fillRect l="-1235" t="-2457" b="-8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</a:t>
            </a:r>
            <a:r>
              <a:rPr lang="en-US" b="1" baseline="30000" dirty="0"/>
              <a:t>2</a:t>
            </a:r>
            <a:r>
              <a:rPr lang="en-US" b="1" dirty="0"/>
              <a:t> test of independence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65356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Continuous data are data that can take any value, either within a specific range or anywhere on the real line.  E.g. weight, height, time, glucose level, etc.</a:t>
            </a:r>
          </a:p>
          <a:p>
            <a:r>
              <a:rPr lang="en-GB" dirty="0" smtClean="0"/>
              <a:t>Suppose now that we have measurements from two or more quantities and want to see whether there is a (linear) relationship between them or not. </a:t>
            </a:r>
          </a:p>
          <a:p>
            <a:r>
              <a:rPr lang="en-GB" dirty="0" smtClean="0"/>
              <a:t>The answer is either Pearson’s (most popular) or Spearman’s correlation coefficient.</a:t>
            </a:r>
          </a:p>
          <a:p>
            <a:endParaRPr lang="en-GB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Correlation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8367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905000"/>
            <a:ext cx="7408333" cy="4221163"/>
          </a:xfrm>
        </p:spPr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Scatter plot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981200"/>
            <a:ext cx="4056316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6268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905000"/>
            <a:ext cx="7408333" cy="42211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                                                                     Observe  the 						positive trend. Body 					weight increases, so  					does the brain 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smtClean="0"/>
              <a:t>				weight. 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Scatter plot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1828800"/>
            <a:ext cx="4478849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6002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981200"/>
            <a:ext cx="7408333" cy="4144963"/>
          </a:xfrm>
        </p:spPr>
        <p:txBody>
          <a:bodyPr/>
          <a:lstStyle/>
          <a:p>
            <a:r>
              <a:rPr lang="en-GB" dirty="0" smtClean="0"/>
              <a:t>We want a number to describe this relationship, something to concentrate as much information we get from this graph as possible. </a:t>
            </a:r>
          </a:p>
          <a:p>
            <a:r>
              <a:rPr lang="en-GB" dirty="0" smtClean="0"/>
              <a:t>The answer is the Pearson’s correlation coefficient. </a:t>
            </a:r>
          </a:p>
          <a:p>
            <a:r>
              <a:rPr lang="en-GB" dirty="0" smtClean="0"/>
              <a:t>For this dataset its value is 0.78 (!! what does it mean?)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Can we quantify this relationship?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317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04116" y="1590674"/>
            <a:ext cx="4630083" cy="4621711"/>
          </a:xfrm>
          <a:prstGeom prst="rect">
            <a:avLst/>
          </a:prstGeom>
        </p:spPr>
      </p:pic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Scatter plot revisited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5245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872067" y="1591056"/>
                <a:ext cx="7408333" cy="4535107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GB" dirty="0" smtClean="0"/>
                  <a:t>The coefficient usually denoted as r (</a:t>
                </a:r>
                <a:r>
                  <a:rPr lang="el-GR" dirty="0" smtClean="0"/>
                  <a:t>ρ </a:t>
                </a:r>
                <a:r>
                  <a:rPr lang="en-US" dirty="0" smtClean="0"/>
                  <a:t>for the population</a:t>
                </a:r>
                <a:r>
                  <a:rPr lang="el-GR" dirty="0" smtClean="0"/>
                  <a:t>)</a:t>
                </a:r>
                <a:r>
                  <a:rPr lang="en-US" dirty="0" smtClean="0"/>
                  <a:t> between two variables X and Y is defined as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nary>
                          <m:naryPr>
                            <m:chr m:val="∑"/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nary>
                              <m:naryPr>
                                <m:chr m:val="∑"/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23"/>
                                  </m:rPr>
                                  <a:rPr lang="en-US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nary>
                            <m:nary>
                              <m:naryPr>
                                <m:chr m:val="∑"/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23"/>
                                  </m:rPr>
                                  <a:rPr lang="en-US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nary>
                          </m:e>
                        </m:nary>
                      </m:num>
                      <m:den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nary>
                              <m:naryPr>
                                <m:chr m:val="∑"/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23"/>
                                  </m:rPr>
                                  <a:rPr lang="en-US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  <m:e>
                                <m:sSubSup>
                                  <m:sSubSupPr>
                                    <m:ctrlPr>
                                      <a:rPr lang="en-US" i="1" smtClean="0">
                                        <a:latin typeface="Cambria Math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p>
                                  <m:sSupPr>
                                    <m:ctrlPr>
                                      <a:rPr lang="en-US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i="1"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nary>
                                          <m:naryPr>
                                            <m:chr m:val="∑"/>
                                            <m:ctrlPr>
                                              <a:rPr lang="en-US" i="1">
                                                <a:latin typeface="Cambria Math"/>
                                              </a:rPr>
                                            </m:ctrlPr>
                                          </m:naryPr>
                                          <m:sub>
                                            <m:r>
                                              <m:rPr>
                                                <m:brk m:alnAt="23"/>
                                              </m:rP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  <m:t>=1</m:t>
                                            </m:r>
                                          </m:sub>
                                          <m:sup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</m:sup>
                                          <m:e>
                                            <m:sSub>
                                              <m:sSubPr>
                                                <m:ctrlPr>
                                                  <a:rPr lang="en-US" i="1">
                                                    <a:latin typeface="Cambria Math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i="1">
                                                    <a:latin typeface="Cambria Math" panose="02040503050406030204" pitchFamily="18" charset="0"/>
                                                  </a:rPr>
                                                  <m:t>𝑥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i="1">
                                                    <a:latin typeface="Cambria Math" panose="02040503050406030204" pitchFamily="18" charset="0"/>
                                                  </a:rPr>
                                                  <m:t>𝑖</m:t>
                                                </m:r>
                                              </m:sub>
                                            </m:sSub>
                                          </m:e>
                                        </m:nary>
                                      </m:e>
                                    </m:d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nary>
                          </m:e>
                        </m:rad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nary>
                              <m:naryPr>
                                <m:chr m:val="∑"/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23"/>
                                  </m:rPr>
                                  <a:rPr lang="en-US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  <m:e>
                                <m:sSubSup>
                                  <m:sSubSup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  <m:sup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p>
                                  <m:sSup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i="1"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nary>
                                          <m:naryPr>
                                            <m:chr m:val="∑"/>
                                            <m:ctrlPr>
                                              <a:rPr lang="en-US" i="1">
                                                <a:latin typeface="Cambria Math"/>
                                              </a:rPr>
                                            </m:ctrlPr>
                                          </m:naryPr>
                                          <m:sub>
                                            <m:r>
                                              <m:rPr>
                                                <m:brk m:alnAt="23"/>
                                              </m:rP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  <m:t>=1</m:t>
                                            </m:r>
                                          </m:sub>
                                          <m:sup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</m:sup>
                                          <m:e>
                                            <m:sSub>
                                              <m:sSubPr>
                                                <m:ctrlPr>
                                                  <a:rPr lang="en-US" i="1">
                                                    <a:latin typeface="Cambria Math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𝑦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𝑖</m:t>
                                                </m:r>
                                              </m:sub>
                                            </m:sSub>
                                          </m:e>
                                        </m:nary>
                                      </m:e>
                                    </m:d>
                                  </m:e>
                                  <m:sup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nary>
                          </m:e>
                        </m:rad>
                      </m:den>
                    </m:f>
                  </m:oMath>
                </a14:m>
                <a:r>
                  <a:rPr lang="en-US" dirty="0" smtClean="0"/>
                  <a:t>,</a:t>
                </a:r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</a:t>
                </a:r>
                <a:r>
                  <a:rPr lang="en-US" dirty="0" smtClean="0"/>
                  <a:t>here n is the number of measurements.</a:t>
                </a:r>
              </a:p>
              <a:p>
                <a:r>
                  <a:rPr lang="en-US" dirty="0" smtClean="0"/>
                  <a:t> </a:t>
                </a:r>
              </a:p>
              <a:p>
                <a:r>
                  <a:rPr lang="en-US" dirty="0" smtClean="0"/>
                  <a:t>The </a:t>
                </a:r>
                <a:r>
                  <a:rPr lang="en-US" dirty="0"/>
                  <a:t>coefficient takes values between -1 (perfect negative correlation) and 1 (perfect positive correlation).</a:t>
                </a:r>
                <a:endParaRPr lang="en-GB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72067" y="1591056"/>
                <a:ext cx="7408333" cy="4535107"/>
              </a:xfrm>
              <a:blipFill rotWithShape="0">
                <a:blip r:embed="rId2"/>
                <a:stretch>
                  <a:fillRect l="-1317" t="-2285" r="-90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Pearson correlation </a:t>
            </a:r>
            <a:r>
              <a:rPr lang="en-GB" dirty="0" smtClean="0"/>
              <a:t>coefficient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9682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429</TotalTime>
  <Words>1972</Words>
  <Application>Microsoft Office PowerPoint</Application>
  <PresentationFormat>On-screen Show (4:3)</PresentationFormat>
  <Paragraphs>238</Paragraphs>
  <Slides>32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Waveform</vt:lpstr>
      <vt:lpstr>Correlation – Regression</vt:lpstr>
      <vt:lpstr>Continuous data</vt:lpstr>
      <vt:lpstr>Continuous data</vt:lpstr>
      <vt:lpstr>Correlation</vt:lpstr>
      <vt:lpstr>Scatter plot</vt:lpstr>
      <vt:lpstr>Scatter plot</vt:lpstr>
      <vt:lpstr>Can we quantify this relationship?</vt:lpstr>
      <vt:lpstr>Scatter plot revisited</vt:lpstr>
      <vt:lpstr>Pearson correlation coefficient</vt:lpstr>
      <vt:lpstr>Pearson correlation coefficient</vt:lpstr>
      <vt:lpstr>Example</vt:lpstr>
      <vt:lpstr>Example</vt:lpstr>
      <vt:lpstr>Example</vt:lpstr>
      <vt:lpstr>Example</vt:lpstr>
      <vt:lpstr>Spearman’s correlation coefficient</vt:lpstr>
      <vt:lpstr>Example: ranks</vt:lpstr>
      <vt:lpstr>Pearson or Spearman?</vt:lpstr>
      <vt:lpstr>Hypothesis test for the correlation coefficient</vt:lpstr>
      <vt:lpstr>Hypothesis test for the correlation coefficient</vt:lpstr>
      <vt:lpstr>Hypothesis test for the correlation coefficient</vt:lpstr>
      <vt:lpstr>Simple linear regression  What is the formula of the line segment?</vt:lpstr>
      <vt:lpstr>Simple linear regression</vt:lpstr>
      <vt:lpstr>Estimates of a and b</vt:lpstr>
      <vt:lpstr>Multiple regression</vt:lpstr>
      <vt:lpstr>Dummy variables</vt:lpstr>
      <vt:lpstr>Coefficient of determination</vt:lpstr>
      <vt:lpstr>Categorical data</vt:lpstr>
      <vt:lpstr>G2 test of independence</vt:lpstr>
      <vt:lpstr>G2 test of independence</vt:lpstr>
      <vt:lpstr>G2 test of independence</vt:lpstr>
      <vt:lpstr>G2 test of independence</vt:lpstr>
      <vt:lpstr>G2 test of independence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BC201: Advanced Statistics</dc:title>
  <dc:creator>user</dc:creator>
  <cp:lastModifiedBy>user</cp:lastModifiedBy>
  <cp:revision>177</cp:revision>
  <dcterms:created xsi:type="dcterms:W3CDTF">2006-08-16T00:00:00Z</dcterms:created>
  <dcterms:modified xsi:type="dcterms:W3CDTF">2017-05-26T12:13:08Z</dcterms:modified>
</cp:coreProperties>
</file>