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5" r:id="rId22"/>
    <p:sldId id="285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Maximum likelihood estimation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Michail</a:t>
            </a:r>
            <a:r>
              <a:rPr lang="en-GB" dirty="0" smtClean="0"/>
              <a:t> </a:t>
            </a:r>
            <a:r>
              <a:rPr lang="en-GB" dirty="0" err="1" smtClean="0"/>
              <a:t>Tsagris</a:t>
            </a:r>
            <a:r>
              <a:rPr lang="en-GB" dirty="0" smtClean="0"/>
              <a:t> &amp; </a:t>
            </a:r>
            <a:r>
              <a:rPr lang="en-GB" dirty="0" err="1" smtClean="0"/>
              <a:t>Ioannis</a:t>
            </a:r>
            <a:r>
              <a:rPr lang="en-GB" dirty="0" smtClean="0"/>
              <a:t> </a:t>
            </a:r>
            <a:r>
              <a:rPr lang="en-GB" dirty="0" err="1" smtClean="0"/>
              <a:t>Tsamardinos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03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Suppose one calculates the proportion of mice killed at a given drug dose. Is it enough to present just  a number? What else can he say? </a:t>
            </a:r>
          </a:p>
          <a:p>
            <a:r>
              <a:rPr lang="en-GB" dirty="0" smtClean="0"/>
              <a:t>The uncertainty must be quantified via a range of most likely values, an interval of most likely values, an interval of high confidence. </a:t>
            </a:r>
          </a:p>
          <a:p>
            <a:r>
              <a:rPr lang="en-GB" dirty="0"/>
              <a:t>The most common sentence is </a:t>
            </a:r>
          </a:p>
          <a:p>
            <a:r>
              <a:rPr lang="en-GB" b="1" dirty="0"/>
              <a:t>95% confidence interval. </a:t>
            </a:r>
            <a:r>
              <a:rPr lang="en-GB" dirty="0"/>
              <a:t>The 5% is the standard, the most popular, but not the unique number. </a:t>
            </a:r>
            <a:endParaRPr lang="en-GB" b="1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7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performed a study, found some summary statistics and constructed a 95% confidence interval for the mean or the proportion. </a:t>
            </a:r>
          </a:p>
          <a:p>
            <a:r>
              <a:rPr lang="en-GB" dirty="0" smtClean="0"/>
              <a:t>This means that with 95% probability the true means lies within the computed range.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intervals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5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performed a study, found some summary statistics and constructed a 95% confidence interval for the mean or the proportion. </a:t>
            </a:r>
          </a:p>
          <a:p>
            <a:r>
              <a:rPr lang="en-GB" strike="sngStrike" dirty="0">
                <a:solidFill>
                  <a:srgbClr val="FF0000"/>
                </a:solidFill>
              </a:rPr>
              <a:t>This means that with 95% probability the true means lies within the computed range. </a:t>
            </a:r>
          </a:p>
          <a:p>
            <a:r>
              <a:rPr lang="en-GB" b="1" dirty="0" smtClean="0"/>
              <a:t>Wrong!!!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intervals	</a:t>
            </a:r>
          </a:p>
        </p:txBody>
      </p:sp>
    </p:spTree>
    <p:extLst>
      <p:ext uri="{BB962C8B-B14F-4D97-AF65-F5344CB8AC3E}">
        <p14:creationId xmlns:p14="http://schemas.microsoft.com/office/powerpoint/2010/main" val="24694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performed a study, found some summary statistics and constructed a 95% confidence interval for the mean or the proportion. </a:t>
            </a:r>
          </a:p>
          <a:p>
            <a:r>
              <a:rPr lang="en-GB" b="1" dirty="0" smtClean="0"/>
              <a:t>But we only did the analysis once. In other words, our confidence interval has a 95% probability (we expect it is one of the 95% intervals) to have included the true mean or proportion or any parameter in general.</a:t>
            </a:r>
            <a:endParaRPr lang="en-GB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intervals	</a:t>
            </a:r>
          </a:p>
        </p:txBody>
      </p:sp>
    </p:spTree>
    <p:extLst>
      <p:ext uri="{BB962C8B-B14F-4D97-AF65-F5344CB8AC3E}">
        <p14:creationId xmlns:p14="http://schemas.microsoft.com/office/powerpoint/2010/main" val="26631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performed a study, found some summary statistics and constructed a 95% confidence interval for the mean or the proportion.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If we were to repeat this analysis many times, we would expect that 95% of the times we would have included the true mean.</a:t>
            </a:r>
          </a:p>
          <a:p>
            <a:r>
              <a:rPr lang="en-GB" b="1" dirty="0" smtClean="0"/>
              <a:t>Correct!!!</a:t>
            </a:r>
            <a:endParaRPr lang="en-GB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intervals	</a:t>
            </a:r>
          </a:p>
        </p:txBody>
      </p:sp>
    </p:spTree>
    <p:extLst>
      <p:ext uri="{BB962C8B-B14F-4D97-AF65-F5344CB8AC3E}">
        <p14:creationId xmlns:p14="http://schemas.microsoft.com/office/powerpoint/2010/main" val="14371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228477" cy="337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5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819400"/>
            <a:ext cx="693568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676400"/>
            <a:ext cx="614008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We have spoken </a:t>
                </a:r>
                <a:r>
                  <a:rPr lang="en-GB" dirty="0" smtClean="0"/>
                  <a:t>of </a:t>
                </a:r>
                <a:r>
                  <a:rPr lang="en-GB" dirty="0"/>
                  <a:t>the </a:t>
                </a:r>
                <a:r>
                  <a:rPr lang="en-GB" b="1" dirty="0"/>
                  <a:t>normal</a:t>
                </a:r>
                <a:r>
                  <a:rPr lang="en-GB" dirty="0"/>
                  <a:t> </a:t>
                </a:r>
                <a:r>
                  <a:rPr lang="en-GB" dirty="0" smtClean="0"/>
                  <a:t>distribution</a:t>
                </a:r>
                <a:r>
                  <a:rPr lang="en-GB" dirty="0"/>
                  <a:t>. </a:t>
                </a:r>
                <a:r>
                  <a:rPr lang="en-GB" dirty="0" smtClean="0"/>
                  <a:t> </a:t>
                </a:r>
                <a:endParaRPr lang="en-GB" dirty="0"/>
              </a:p>
              <a:p>
                <a:r>
                  <a:rPr lang="en-GB" dirty="0"/>
                  <a:t>Let us now see the </a:t>
                </a:r>
                <a:r>
                  <a:rPr lang="en-GB" b="1" dirty="0"/>
                  <a:t>t</a:t>
                </a:r>
                <a:r>
                  <a:rPr lang="en-GB" dirty="0"/>
                  <a:t> </a:t>
                </a:r>
                <a:r>
                  <a:rPr lang="en-GB" dirty="0" smtClean="0"/>
                  <a:t>distribution.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;</m:t>
                        </m:r>
                        <m:r>
                          <a:rPr lang="el-GR" b="0" i="1" smtClean="0">
                            <a:latin typeface="Cambria Math"/>
                          </a:rPr>
                          <m:t>𝜇</m:t>
                        </m:r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GB" dirty="0" smtClean="0"/>
                  <a:t>                   Normal density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;</m:t>
                        </m:r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Γ</m:t>
                        </m:r>
                        <m:r>
                          <a:rPr lang="el-GR" b="0" i="0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l-GR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Γ</m:t>
                        </m:r>
                        <m:r>
                          <a:rPr lang="el-GR" b="0" i="0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l-GR" b="0" i="0" smtClean="0">
                            <a:latin typeface="Cambria Math"/>
                          </a:rPr>
                          <m:t>)</m:t>
                        </m:r>
                      </m:den>
                    </m:f>
                    <m:sSup>
                      <m:sSupPr>
                        <m:ctrlPr>
                          <a:rPr lang="el-GR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 smtClean="0"/>
                  <a:t>                 t </a:t>
                </a:r>
                <a:r>
                  <a:rPr lang="en-GB" dirty="0"/>
                  <a:t>density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30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(Student’s) t distribution (William </a:t>
            </a:r>
            <a:r>
              <a:rPr lang="en-GB" dirty="0" err="1" smtClean="0"/>
              <a:t>Gosset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77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 </a:t>
                </a:r>
                <a:r>
                  <a:rPr lang="en-GB" b="1" dirty="0" smtClean="0"/>
                  <a:t>v</a:t>
                </a:r>
                <a:r>
                  <a:rPr lang="en-GB" dirty="0" smtClean="0"/>
                  <a:t> (degrees of freedom)</a:t>
                </a:r>
              </a:p>
              <a:p>
                <a:r>
                  <a:rPr lang="en-GB" dirty="0" smtClean="0"/>
                  <a:t>increases the distribution </a:t>
                </a:r>
              </a:p>
              <a:p>
                <a:r>
                  <a:rPr lang="en-GB" dirty="0" smtClean="0"/>
                  <a:t>approaches the normal</a:t>
                </a:r>
              </a:p>
              <a:p>
                <a:r>
                  <a:rPr lang="en-GB" dirty="0" smtClean="0"/>
                  <a:t>distribution.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</m:func>
                    <m:r>
                      <a:rPr lang="en-GB" b="0" i="1" smtClean="0">
                        <a:latin typeface="Cambria Math"/>
                      </a:rPr>
                      <m:t>−&gt;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r>
                      <a:rPr lang="en-GB" b="0" i="1" smtClean="0">
                        <a:latin typeface="Cambria Math"/>
                      </a:rPr>
                      <m:t>(0, 1)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(Student’s) t distribution (William </a:t>
            </a:r>
            <a:r>
              <a:rPr lang="en-GB" dirty="0" err="1"/>
              <a:t>Gosset</a:t>
            </a:r>
            <a:r>
              <a:rPr lang="en-GB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599"/>
            <a:ext cx="3840480" cy="383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80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Looks symmetric and </a:t>
            </a:r>
            <a:r>
              <a:rPr lang="en-GB" dirty="0" err="1" smtClean="0"/>
              <a:t>unimodal</a:t>
            </a:r>
            <a:r>
              <a:rPr lang="en-GB" dirty="0" smtClean="0"/>
              <a:t>.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Histograms revisited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90648"/>
            <a:ext cx="3124200" cy="311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438766" cy="343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359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Greek letters indicate population parameters</a:t>
                </a:r>
              </a:p>
              <a:p>
                <a:r>
                  <a:rPr lang="en-GB" dirty="0" smtClean="0"/>
                  <a:t>English letters correspond to sample estimates.</a:t>
                </a:r>
              </a:p>
              <a:p>
                <a:endParaRPr lang="el-GR" dirty="0" smtClean="0"/>
              </a:p>
              <a:p>
                <a:r>
                  <a:rPr lang="en-GB" dirty="0" smtClean="0"/>
                  <a:t>Mean, variance and standard deviation example.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𝜇</m:t>
                        </m:r>
                        <m:r>
                          <a:rPr lang="el-GR" i="1">
                            <a:latin typeface="Cambria Math"/>
                          </a:rPr>
                          <m:t>,   </m:t>
                        </m:r>
                        <m:r>
                          <a:rPr lang="el-GR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,  </m:t>
                    </m:r>
                    <m:r>
                      <a:rPr lang="en-GB" b="0" i="1" smtClean="0">
                        <a:latin typeface="Cambria Math"/>
                      </a:rPr>
                      <m:t>  </m:t>
                    </m:r>
                    <m:r>
                      <a:rPr lang="el-GR" i="1">
                        <a:latin typeface="Cambria Math"/>
                      </a:rPr>
                      <m:t>𝜎</m:t>
                    </m:r>
                    <m:r>
                      <a:rPr lang="el-GR" i="1">
                        <a:latin typeface="Cambria Math"/>
                      </a:rPr>
                      <m:t>. 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   </m:t>
                        </m:r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, </m:t>
                    </m:r>
                    <m:r>
                      <a:rPr lang="el-GR" b="0" i="1" smtClean="0">
                        <a:latin typeface="Cambria Math"/>
                      </a:rPr>
                      <m:t>  </m:t>
                    </m:r>
                    <m:r>
                      <a:rPr lang="en-GB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l-GR" dirty="0" smtClean="0"/>
                  <a:t>.</a:t>
                </a:r>
                <a:r>
                  <a:rPr lang="en-GB" dirty="0" smtClean="0"/>
                  <a:t> </a:t>
                </a:r>
                <a:endParaRPr lang="en-GB" dirty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Population and sample revisit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849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Suppose we have estimated the </a:t>
                </a:r>
                <a:r>
                  <a:rPr lang="en-GB" dirty="0"/>
                  <a:t>average glucose concentration to be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 smtClean="0"/>
                  <a:t>86</a:t>
                </a:r>
                <a:r>
                  <a:rPr lang="en-GB" dirty="0"/>
                  <a:t> </a:t>
                </a:r>
                <a:r>
                  <a:rPr lang="en-GB" dirty="0" smtClean="0"/>
                  <a:t>mg/</a:t>
                </a:r>
                <a:r>
                  <a:rPr lang="en-GB" dirty="0" err="1" smtClean="0"/>
                  <a:t>dL</a:t>
                </a:r>
                <a:r>
                  <a:rPr lang="en-GB" dirty="0" smtClean="0"/>
                  <a:t> with a variance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=</a:t>
                </a:r>
                <a:r>
                  <a:rPr lang="en-GB" dirty="0" smtClean="0"/>
                  <a:t>25 and we want to construct a 95% confidence interval for the true concentration. Our sample consists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 smtClean="0"/>
                  <a:t>31 people.</a:t>
                </a:r>
              </a:p>
              <a:p>
                <a:r>
                  <a:rPr lang="en-GB" dirty="0" smtClean="0"/>
                  <a:t> </a:t>
                </a:r>
                <a:endParaRPr lang="el-GR" dirty="0" smtClean="0"/>
              </a:p>
              <a:p>
                <a:r>
                  <a:rPr lang="el-GR" b="1" dirty="0" smtClean="0"/>
                  <a:t>95% </a:t>
                </a:r>
                <a:r>
                  <a:rPr lang="en-GB" b="1" dirty="0" smtClean="0"/>
                  <a:t>is called confidence level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</a:t>
            </a:r>
            <a:r>
              <a:rPr lang="en-GB" dirty="0" smtClean="0"/>
              <a:t>1-</a:t>
            </a:r>
            <a:r>
              <a:rPr lang="el-GR" dirty="0" smtClean="0"/>
              <a:t>α</a:t>
            </a:r>
            <a:r>
              <a:rPr lang="en-GB" dirty="0" smtClean="0"/>
              <a:t>)% </a:t>
            </a:r>
            <a:r>
              <a:rPr lang="en-GB" dirty="0"/>
              <a:t>confidence interval for the mean</a:t>
            </a:r>
          </a:p>
        </p:txBody>
      </p:sp>
    </p:spTree>
    <p:extLst>
      <p:ext uri="{BB962C8B-B14F-4D97-AF65-F5344CB8AC3E}">
        <p14:creationId xmlns:p14="http://schemas.microsoft.com/office/powerpoint/2010/main" val="9485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Suppose we have estimated the </a:t>
                </a:r>
                <a:r>
                  <a:rPr lang="en-GB" dirty="0"/>
                  <a:t>average glucose concentration to be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 smtClean="0"/>
                  <a:t>86</a:t>
                </a:r>
                <a:r>
                  <a:rPr lang="en-GB" dirty="0"/>
                  <a:t> </a:t>
                </a:r>
                <a:r>
                  <a:rPr lang="en-GB" dirty="0" smtClean="0"/>
                  <a:t>mg/</a:t>
                </a:r>
                <a:r>
                  <a:rPr lang="en-GB" dirty="0" err="1" smtClean="0"/>
                  <a:t>dL</a:t>
                </a:r>
                <a:r>
                  <a:rPr lang="en-GB" dirty="0" smtClean="0"/>
                  <a:t> with a variance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=</a:t>
                </a:r>
                <a:r>
                  <a:rPr lang="en-GB" dirty="0" smtClean="0"/>
                  <a:t>25 and we want to construct a 95% confidence interval for the true concentration. Our sample consists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 smtClean="0"/>
                  <a:t>31 people.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GB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/>
                              </a:rPr>
                              <m:t>,  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GB" i="1">
                                <a:latin typeface="Cambria Math"/>
                              </a:rPr>
                              <m:t>, 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f>
                          <m:f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. 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We have everything but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,   </m:t>
                        </m:r>
                        <m:r>
                          <a:rPr lang="en-GB" i="1">
                            <a:latin typeface="Cambria Math"/>
                          </a:rPr>
                          <m:t>𝑣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GB" b="0" i="0" smtClean="0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30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</a:t>
            </a:r>
            <a:r>
              <a:rPr lang="en-GB" dirty="0" smtClean="0"/>
              <a:t>1-</a:t>
            </a:r>
            <a:r>
              <a:rPr lang="el-GR" dirty="0" smtClean="0"/>
              <a:t>α</a:t>
            </a:r>
            <a:r>
              <a:rPr lang="en-GB" dirty="0" smtClean="0"/>
              <a:t>)% </a:t>
            </a:r>
            <a:r>
              <a:rPr lang="en-GB" dirty="0"/>
              <a:t>confidence interval for the mean</a:t>
            </a:r>
          </a:p>
        </p:txBody>
      </p:sp>
    </p:spTree>
    <p:extLst>
      <p:ext uri="{BB962C8B-B14F-4D97-AF65-F5344CB8AC3E}">
        <p14:creationId xmlns:p14="http://schemas.microsoft.com/office/powerpoint/2010/main" val="34431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</a:t>
            </a:r>
            <a:r>
              <a:rPr lang="en-GB" sz="4000" dirty="0" smtClean="0"/>
              <a:t> distribution tables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219200"/>
            <a:ext cx="5634037" cy="544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,   </m:t>
                        </m:r>
                        <m:r>
                          <a:rPr lang="en-GB" i="1">
                            <a:latin typeface="Cambria Math"/>
                          </a:rPr>
                          <m:t>𝑣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0.05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,   </m:t>
                        </m:r>
                        <m:r>
                          <a:rPr lang="en-GB" b="0" i="1" smtClean="0">
                            <a:latin typeface="Cambria Math"/>
                          </a:rPr>
                          <m:t>35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0.975</m:t>
                        </m:r>
                        <m:r>
                          <a:rPr lang="en-GB" i="1">
                            <a:latin typeface="Cambria Math"/>
                          </a:rPr>
                          <m:t>,   </m:t>
                        </m:r>
                        <m:r>
                          <a:rPr lang="en-GB" b="0" i="1" smtClean="0">
                            <a:latin typeface="Cambria Math"/>
                          </a:rPr>
                          <m:t>34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=2.042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endParaRPr lang="en-GB" b="0" i="1" dirty="0" smtClean="0">
                  <a:latin typeface="Cambria Math"/>
                </a:endParaRPr>
              </a:p>
              <a:p>
                <a:endParaRPr lang="en-GB" b="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86</m:t>
                        </m:r>
                        <m:r>
                          <a:rPr lang="en-GB" i="1">
                            <a:latin typeface="Cambria Math"/>
                          </a:rPr>
                          <m:t> −</m:t>
                        </m:r>
                        <m:r>
                          <a:rPr lang="en-GB" b="0" i="1" smtClean="0">
                            <a:latin typeface="Cambria Math"/>
                          </a:rPr>
                          <m:t>2.042</m:t>
                        </m:r>
                        <m:f>
                          <m:f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GB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25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31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86</m:t>
                        </m:r>
                        <m:r>
                          <a:rPr lang="en-GB" i="1">
                            <a:latin typeface="Cambria Math"/>
                          </a:rPr>
                          <m:t> 2.042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25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31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GB" b="0" i="0" smtClean="0">
                        <a:latin typeface="Cambria Math"/>
                      </a:rPr>
                      <m:t>=</m:t>
                    </m:r>
                  </m:oMath>
                </a14:m>
                <a:endParaRPr lang="en-GB" b="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8</m:t>
                        </m:r>
                        <m:r>
                          <a:rPr lang="en-GB" b="0" i="1" smtClean="0">
                            <a:latin typeface="Cambria Math"/>
                          </a:rPr>
                          <m:t>4.166,    87.834</m:t>
                        </m:r>
                      </m:e>
                    </m:d>
                    <m:r>
                      <a:rPr lang="en-GB" b="0" i="0" smtClean="0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</a:t>
            </a:r>
            <a:r>
              <a:rPr lang="en-GB" dirty="0" smtClean="0"/>
              <a:t>1-</a:t>
            </a:r>
            <a:r>
              <a:rPr lang="el-GR" dirty="0" smtClean="0"/>
              <a:t>α</a:t>
            </a:r>
            <a:r>
              <a:rPr lang="en-GB" dirty="0" smtClean="0"/>
              <a:t>)% </a:t>
            </a:r>
            <a:r>
              <a:rPr lang="en-GB" dirty="0"/>
              <a:t>confidence interval for the mean</a:t>
            </a:r>
          </a:p>
        </p:txBody>
      </p:sp>
    </p:spTree>
    <p:extLst>
      <p:ext uri="{BB962C8B-B14F-4D97-AF65-F5344CB8AC3E}">
        <p14:creationId xmlns:p14="http://schemas.microsoft.com/office/powerpoint/2010/main" val="1754210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In sample of 132 women who smoke, 58 of them were found to have  increased chances of getting breast cancer.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58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132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=0.4394</m:t>
                    </m:r>
                  </m:oMath>
                </a14:m>
                <a:r>
                  <a:rPr lang="en-GB" dirty="0" smtClean="0"/>
                  <a:t> or 43.94%</a:t>
                </a:r>
              </a:p>
              <a:p>
                <a:pPr marL="0" indent="0">
                  <a:buNone/>
                </a:pPr>
                <a:r>
                  <a:rPr lang="en-GB" dirty="0" smtClean="0"/>
                  <a:t>The relevant 95% confidence interval is given by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Ζ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GB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̂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l-GR" b="0" i="1" smtClean="0">
                            <a:latin typeface="Cambria Math"/>
                          </a:rPr>
                          <m:t>  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Ζ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̂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GB" dirty="0"/>
                  <a:t>. </a:t>
                </a:r>
                <a:r>
                  <a:rPr lang="en-GB" dirty="0" smtClean="0"/>
                  <a:t>  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Ζ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GB" dirty="0" smtClean="0"/>
                  <a:t>?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</a:t>
            </a:r>
            <a:r>
              <a:rPr lang="en-GB" dirty="0" smtClean="0"/>
              <a:t>1-</a:t>
            </a:r>
            <a:r>
              <a:rPr lang="el-GR" dirty="0" smtClean="0"/>
              <a:t>α</a:t>
            </a:r>
            <a:r>
              <a:rPr lang="en-GB" dirty="0" smtClean="0"/>
              <a:t>)% </a:t>
            </a:r>
            <a:r>
              <a:rPr lang="en-GB" dirty="0"/>
              <a:t>confidence interval for the </a:t>
            </a:r>
            <a:r>
              <a:rPr lang="en-GB" dirty="0" smtClean="0"/>
              <a:t>proportion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4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162799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5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Ζ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GB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Ζ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0.05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0.975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=1.96.</m:t>
                    </m:r>
                  </m:oMath>
                </a14:m>
                <a:endParaRPr lang="en-GB" dirty="0"/>
              </a:p>
              <a:p>
                <a:endParaRPr lang="en-GB" i="1" dirty="0" smtClean="0">
                  <a:latin typeface="Cambria Math"/>
                </a:endParaRPr>
              </a:p>
              <a:p>
                <a:endParaRPr lang="en-GB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0.4394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1.96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0.4394</m:t>
                                </m:r>
                                <m:d>
                                  <m:dPr>
                                    <m:ctrlPr>
                                      <a:rPr lang="el-GR" b="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1−0.4394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132</m:t>
                                </m:r>
                              </m:den>
                            </m:f>
                          </m:e>
                        </m:rad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0.4394</m:t>
                            </m:r>
                          </m:e>
                        </m:acc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1.96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0.4394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1−0.4394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132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0.3547, 0.5241</m:t>
                        </m:r>
                      </m:e>
                    </m:d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35</m:t>
                        </m:r>
                        <m:r>
                          <a:rPr lang="en-GB" b="0" i="1" smtClean="0">
                            <a:latin typeface="Cambria Math"/>
                          </a:rPr>
                          <m:t>.</m:t>
                        </m:r>
                        <m:r>
                          <a:rPr lang="en-GB" i="1">
                            <a:latin typeface="Cambria Math"/>
                          </a:rPr>
                          <m:t>47</m:t>
                        </m:r>
                        <m:r>
                          <a:rPr lang="en-GB" b="0" i="1" smtClean="0">
                            <a:latin typeface="Cambria Math"/>
                          </a:rPr>
                          <m:t>%</m:t>
                        </m:r>
                        <m:r>
                          <a:rPr lang="en-GB" i="1">
                            <a:latin typeface="Cambria Math"/>
                          </a:rPr>
                          <m:t>, 52</m:t>
                        </m:r>
                        <m:r>
                          <a:rPr lang="en-GB" b="0" i="1" smtClean="0">
                            <a:latin typeface="Cambria Math"/>
                          </a:rPr>
                          <m:t>.</m:t>
                        </m:r>
                        <m:r>
                          <a:rPr lang="en-GB" i="1">
                            <a:latin typeface="Cambria Math"/>
                          </a:rPr>
                          <m:t>41</m:t>
                        </m:r>
                        <m:r>
                          <a:rPr lang="en-GB" b="0" i="1" smtClean="0">
                            <a:latin typeface="Cambria Math"/>
                          </a:rPr>
                          <m:t>%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. 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23" t="-1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(</a:t>
            </a:r>
            <a:r>
              <a:rPr lang="en-GB" smtClean="0"/>
              <a:t>1-</a:t>
            </a:r>
            <a:r>
              <a:rPr lang="el-GR" dirty="0" smtClean="0"/>
              <a:t>α</a:t>
            </a:r>
            <a:r>
              <a:rPr lang="en-GB" dirty="0" smtClean="0"/>
              <a:t>)% </a:t>
            </a:r>
            <a:r>
              <a:rPr lang="en-GB" dirty="0"/>
              <a:t>confidence interval for the proportion</a:t>
            </a:r>
          </a:p>
        </p:txBody>
      </p:sp>
    </p:spTree>
    <p:extLst>
      <p:ext uri="{BB962C8B-B14F-4D97-AF65-F5344CB8AC3E}">
        <p14:creationId xmlns:p14="http://schemas.microsoft.com/office/powerpoint/2010/main" val="296179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 distribution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658304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19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b="0" i="0" dirty="0" smtClean="0">
                    <a:latin typeface="Cambria Math"/>
                  </a:rPr>
                  <a:t>Suppose we have collected som</a:t>
                </a:r>
                <a:r>
                  <a:rPr lang="en-GB" dirty="0" smtClean="0">
                    <a:latin typeface="Cambria Math"/>
                  </a:rPr>
                  <a:t>e data, </a:t>
                </a:r>
                <a:r>
                  <a:rPr lang="en-US" dirty="0"/>
                  <a:t>RNA expression measurements </a:t>
                </a:r>
                <a:r>
                  <a:rPr lang="en-US" dirty="0" smtClean="0"/>
                  <a:t>for example. We do a histogram and we see a nice bell shaped distribution.</a:t>
                </a:r>
              </a:p>
              <a:p>
                <a:r>
                  <a:rPr lang="en-GB" dirty="0"/>
                  <a:t>How do we find the parameters </a:t>
                </a:r>
                <a:r>
                  <a:rPr lang="el-GR" dirty="0"/>
                  <a:t>μ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;</m:t>
                    </m:r>
                  </m:oMath>
                </a14:m>
                <a:endParaRPr lang="el-GR" dirty="0"/>
              </a:p>
              <a:p>
                <a:r>
                  <a:rPr lang="en-GB" dirty="0" smtClean="0"/>
                  <a:t>Given, what we see, we will calculate the most probable values assuming that the sample comes from a normally distributed population.  </a:t>
                </a:r>
              </a:p>
              <a:p>
                <a:r>
                  <a:rPr lang="en-GB" dirty="0"/>
                  <a:t>We need to </a:t>
                </a:r>
                <a:r>
                  <a:rPr lang="en-GB" b="1" dirty="0"/>
                  <a:t>estimate</a:t>
                </a:r>
                <a:r>
                  <a:rPr lang="en-GB" dirty="0"/>
                  <a:t> the values of these parameters which are most likely to have produced those data. </a:t>
                </a:r>
                <a:r>
                  <a:rPr lang="en-GB" dirty="0" smtClean="0"/>
                  <a:t>The values which maximise the likelihoods of observing such data. </a:t>
                </a:r>
                <a:endParaRPr lang="en-GB" dirty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 r="-1704" b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MLE of normal distribution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27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So we will calculate the values that maximise the likelihood of having observed these data. </a:t>
                </a:r>
              </a:p>
              <a:p>
                <a:r>
                  <a:rPr lang="en-GB" dirty="0" smtClean="0"/>
                  <a:t>Denote the n values we have observed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. Each of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𝑖𝑠</m:t>
                        </m:r>
                      </m:sub>
                    </m:sSub>
                  </m:oMath>
                </a14:m>
                <a:r>
                  <a:rPr lang="en-GB" dirty="0" smtClean="0"/>
                  <a:t> come from a normal population with some mean </a:t>
                </a:r>
                <a:r>
                  <a:rPr lang="el-GR" dirty="0" smtClean="0"/>
                  <a:t>μ </a:t>
                </a:r>
                <a:r>
                  <a:rPr lang="en-GB" dirty="0" smtClean="0"/>
                  <a:t>and some variance </a:t>
                </a:r>
                <a:r>
                  <a:rPr lang="el-GR" dirty="0"/>
                  <a:t>σ</a:t>
                </a:r>
                <a:r>
                  <a:rPr lang="el-GR" baseline="30000" dirty="0"/>
                  <a:t>2</a:t>
                </a:r>
                <a:r>
                  <a:rPr lang="el-GR" dirty="0" smtClean="0"/>
                  <a:t>. </a:t>
                </a:r>
                <a:r>
                  <a:rPr lang="en-GB" b="1" dirty="0" smtClean="0"/>
                  <a:t>The two values are the same and in addition, the values are independent from each other (independent and identically distributed, </a:t>
                </a:r>
                <a:r>
                  <a:rPr lang="en-GB" b="1" i="1" u="sng" dirty="0" err="1" smtClean="0"/>
                  <a:t>iid</a:t>
                </a:r>
                <a:r>
                  <a:rPr lang="en-GB" b="1" dirty="0" smtClean="0"/>
                  <a:t>)</a:t>
                </a:r>
                <a:r>
                  <a:rPr lang="en-GB" dirty="0" smtClean="0"/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MLE of normal distribution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04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 smtClean="0"/>
                  <a:t>So,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can be plugged into the formula (probability density function) of the normal distribution: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f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 smtClean="0"/>
                  <a:t>Let us take the product of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𝑖𝑠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:</m:t>
                    </m:r>
                  </m:oMath>
                </a14:m>
                <a:endParaRPr lang="en-GB" b="0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𝐿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l-GR" b="0" i="1" smtClean="0">
                        <a:latin typeface="Cambria Math"/>
                      </a:rPr>
                      <m:t>𝜇</m:t>
                    </m:r>
                    <m:r>
                      <a:rPr lang="el-GR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)= </m:t>
                    </m:r>
                    <m:nary>
                      <m:naryPr>
                        <m:chr m:val="∏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/>
                          </a:rPr>
                          <m:t>𝑖</m:t>
                        </m:r>
                        <m:r>
                          <a:rPr lang="el-G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The goal is to maximise the above expression.</a:t>
                </a:r>
              </a:p>
              <a:p>
                <a:r>
                  <a:rPr lang="en-GB" dirty="0" smtClean="0"/>
                  <a:t>Better to maximise its logarithm. The two points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(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)</m:t>
                    </m:r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which maximise the L will maximise the log(L) as well. </a:t>
                </a:r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MLE of normal distribution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77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ℓ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  <m:r>
                      <a:rPr lang="en-GB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GB" b="0" i="1" smtClean="0">
                        <a:latin typeface="Cambria Math"/>
                      </a:rPr>
                      <m:t>− 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/>
                          </a:rPr>
                          <m:t>𝑖</m:t>
                        </m:r>
                        <m:r>
                          <a:rPr lang="en-GB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ℓ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l-GR" b="0" i="1" smtClean="0">
                            <a:latin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l-GR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𝜇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l-GR" b="0" i="1" smtClean="0">
                        <a:latin typeface="Cambria Math"/>
                      </a:rPr>
                      <m:t>=0 ⇒</m:t>
                    </m:r>
                    <m:acc>
                      <m:accPr>
                        <m:chr m:val="̂"/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acc>
                    <m:r>
                      <a:rPr lang="el-G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/>
                              </a:rPr>
                              <m:t>𝑖</m:t>
                            </m:r>
                            <m:r>
                              <a:rPr lang="en-GB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en-GB" b="0" i="0" smtClean="0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ℓ</m:t>
                        </m:r>
                      </m:num>
                      <m:den>
                        <m:r>
                          <a:rPr lang="en-GB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GB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l-GR" b="0" i="1" smtClean="0">
                        <a:latin typeface="Cambria Math"/>
                      </a:rPr>
                      <m:t>=−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l-GR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l-GR" b="0" i="1" smtClean="0">
                        <a:latin typeface="Cambria Math"/>
                      </a:rPr>
                      <m:t>=0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l-G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GB" b="0" i="1" smtClean="0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MLE of normal distribution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7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So, the MLE of the mean is simply the sample mean of the data. </a:t>
            </a:r>
          </a:p>
          <a:p>
            <a:r>
              <a:rPr lang="en-GB" dirty="0" smtClean="0"/>
              <a:t>The sample median serves as the MLE of the median.</a:t>
            </a:r>
          </a:p>
          <a:p>
            <a:r>
              <a:rPr lang="en-GB" dirty="0" smtClean="0"/>
              <a:t>What about proportions? Suppose that a dose of 1</a:t>
            </a:r>
            <a:r>
              <a:rPr lang="el-GR" dirty="0" smtClean="0"/>
              <a:t>μ</a:t>
            </a:r>
            <a:r>
              <a:rPr lang="en-GB" dirty="0" smtClean="0"/>
              <a:t>L</a:t>
            </a:r>
            <a:r>
              <a:rPr lang="el-GR" dirty="0" smtClean="0"/>
              <a:t> </a:t>
            </a:r>
            <a:r>
              <a:rPr lang="en-GB" dirty="0" smtClean="0"/>
              <a:t>kills 5 of the 30 mice in a wet lab experiment. The estimated rate of killing of the dose of this specific drug is 5/30 = 0.167 or 16.67%.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MLE of mean, median and proportion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5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sample mean can also be seen as the quantity </a:t>
                </a:r>
                <a:r>
                  <a:rPr lang="el-GR" dirty="0" smtClean="0"/>
                  <a:t>θ </a:t>
                </a:r>
                <a:r>
                  <a:rPr lang="en-GB" dirty="0" smtClean="0"/>
                  <a:t>that minimises the sum of squares of differences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/>
                          </a:rPr>
                          <m:t>𝑖</m:t>
                        </m:r>
                        <m:r>
                          <a:rPr lang="en-GB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l-GR" b="0" i="1" smtClean="0">
                        <a:latin typeface="Cambria Math"/>
                      </a:rPr>
                      <m:t>.</m:t>
                    </m:r>
                  </m:oMath>
                </a14:m>
                <a:endParaRPr lang="en-GB" b="0" dirty="0" smtClean="0"/>
              </a:p>
              <a:p>
                <a:endParaRPr lang="el-GR" dirty="0" smtClean="0"/>
              </a:p>
              <a:p>
                <a:r>
                  <a:rPr lang="en-GB" dirty="0"/>
                  <a:t>The sample </a:t>
                </a:r>
                <a:r>
                  <a:rPr lang="en-GB" dirty="0" smtClean="0"/>
                  <a:t>median on the other hand is </a:t>
                </a:r>
                <a:r>
                  <a:rPr lang="en-GB" dirty="0"/>
                  <a:t>the quantity </a:t>
                </a:r>
                <a:r>
                  <a:rPr lang="el-GR" dirty="0"/>
                  <a:t>θ </a:t>
                </a:r>
                <a:r>
                  <a:rPr lang="en-GB" dirty="0"/>
                  <a:t>that minimises the sum of </a:t>
                </a:r>
                <a:r>
                  <a:rPr lang="en-GB" dirty="0" smtClean="0"/>
                  <a:t>absolute differences</a:t>
                </a:r>
                <a:endParaRPr lang="en-GB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l-GR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nary>
                    <m:r>
                      <a:rPr lang="el-GR" i="1">
                        <a:latin typeface="Cambria Math"/>
                      </a:rPr>
                      <m:t>.</m:t>
                    </m:r>
                  </m:oMath>
                </a14:m>
                <a:r>
                  <a:rPr lang="en-GB" dirty="0" smtClean="0"/>
                  <a:t> </a:t>
                </a:r>
                <a:endParaRPr lang="el-G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634" t="-1943" b="-12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MLE of mean and median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67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322</TotalTime>
  <Words>1517</Words>
  <Application>Microsoft Office PowerPoint</Application>
  <PresentationFormat>On-screen Show (4:3)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Waveform</vt:lpstr>
      <vt:lpstr>Maximum likelihood estimation</vt:lpstr>
      <vt:lpstr>Histograms revisited</vt:lpstr>
      <vt:lpstr>Normal distribution</vt:lpstr>
      <vt:lpstr>MLE of normal distribution</vt:lpstr>
      <vt:lpstr>MLE of normal distribution</vt:lpstr>
      <vt:lpstr>MLE of normal distribution</vt:lpstr>
      <vt:lpstr>MLE of normal distribution</vt:lpstr>
      <vt:lpstr>MLE of mean, median and proportion</vt:lpstr>
      <vt:lpstr>MLE of mean and median</vt:lpstr>
      <vt:lpstr>Confidence intervals</vt:lpstr>
      <vt:lpstr>Confidence intervals </vt:lpstr>
      <vt:lpstr>Confidence intervals </vt:lpstr>
      <vt:lpstr>Confidence intervals </vt:lpstr>
      <vt:lpstr>Confidence intervals </vt:lpstr>
      <vt:lpstr>Confidence intervals</vt:lpstr>
      <vt:lpstr>Confidence intervals</vt:lpstr>
      <vt:lpstr>Confidence intervals</vt:lpstr>
      <vt:lpstr>(Student’s) t distribution (William Gosset)</vt:lpstr>
      <vt:lpstr>(Student’s) t distribution (William Gosset)</vt:lpstr>
      <vt:lpstr>Population and sample revisit</vt:lpstr>
      <vt:lpstr>(1-α)% confidence interval for the mean</vt:lpstr>
      <vt:lpstr>(1-α)% confidence interval for the mean</vt:lpstr>
      <vt:lpstr>t distribution tables</vt:lpstr>
      <vt:lpstr>(1-α)% confidence interval for the mean</vt:lpstr>
      <vt:lpstr>(1-α)% confidence interval for the proportion</vt:lpstr>
      <vt:lpstr>PowerPoint Presentation</vt:lpstr>
      <vt:lpstr>(1-α)% confidence interval for the proportion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BC201: Advanced Statistics</dc:title>
  <dc:creator>user</dc:creator>
  <cp:lastModifiedBy>user</cp:lastModifiedBy>
  <cp:revision>132</cp:revision>
  <dcterms:created xsi:type="dcterms:W3CDTF">2006-08-16T00:00:00Z</dcterms:created>
  <dcterms:modified xsi:type="dcterms:W3CDTF">2017-03-17T06:55:09Z</dcterms:modified>
</cp:coreProperties>
</file>