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72" r:id="rId9"/>
    <p:sldId id="265" r:id="rId10"/>
    <p:sldId id="266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7" r:id="rId19"/>
    <p:sldId id="278" r:id="rId20"/>
    <p:sldId id="279" r:id="rId21"/>
    <p:sldId id="286" r:id="rId22"/>
    <p:sldId id="287" r:id="rId23"/>
    <p:sldId id="288" r:id="rId24"/>
    <p:sldId id="290" r:id="rId25"/>
    <p:sldId id="291" r:id="rId26"/>
    <p:sldId id="289" r:id="rId27"/>
    <p:sldId id="276" r:id="rId28"/>
    <p:sldId id="281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565BA-7870-4F66-ADB9-4A5EEC5F99EE}" type="datetimeFigureOut">
              <a:rPr lang="el-GR" smtClean="0"/>
              <a:t>26/5/2017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D6713-89B5-4512-A6A2-AB7F654837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7478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D6713-89B5-4512-A6A2-AB7F65483763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939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Correlation – Regression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Michail</a:t>
            </a:r>
            <a:r>
              <a:rPr lang="en-GB" dirty="0" smtClean="0"/>
              <a:t> </a:t>
            </a:r>
            <a:r>
              <a:rPr lang="en-GB" dirty="0" err="1" smtClean="0"/>
              <a:t>Tsagris</a:t>
            </a:r>
            <a:r>
              <a:rPr lang="en-GB" dirty="0" smtClean="0"/>
              <a:t> &amp; </a:t>
            </a:r>
            <a:r>
              <a:rPr lang="en-GB" dirty="0" err="1" smtClean="0"/>
              <a:t>Ioannis</a:t>
            </a:r>
            <a:r>
              <a:rPr lang="en-GB" dirty="0" smtClean="0"/>
              <a:t> </a:t>
            </a:r>
            <a:r>
              <a:rPr lang="en-GB" dirty="0" err="1" smtClean="0"/>
              <a:t>Tsamardinos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036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295400"/>
            <a:ext cx="7408333" cy="4830763"/>
          </a:xfrm>
        </p:spPr>
        <p:txBody>
          <a:bodyPr/>
          <a:lstStyle/>
          <a:p>
            <a:r>
              <a:rPr lang="en-US" dirty="0" smtClean="0"/>
              <a:t>Zero values indicate lack of linear relationship.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Pearson correlation </a:t>
            </a:r>
            <a:r>
              <a:rPr lang="en-GB" dirty="0" smtClean="0"/>
              <a:t>coefficient</a:t>
            </a:r>
            <a:endParaRPr lang="en-GB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337" y="1828800"/>
            <a:ext cx="526732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3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57041"/>
              </p:ext>
            </p:extLst>
          </p:nvPr>
        </p:nvGraphicFramePr>
        <p:xfrm>
          <a:off x="2362200" y="2667000"/>
          <a:ext cx="35052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269"/>
                <a:gridCol w="1721931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Gene</a:t>
                      </a:r>
                      <a:r>
                        <a:rPr lang="en-US" baseline="0" dirty="0" smtClean="0"/>
                        <a:t> X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 Y</a:t>
                      </a:r>
                      <a:endParaRPr lang="el-GR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l-GR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l-GR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l-GR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l-GR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20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531148"/>
              </p:ext>
            </p:extLst>
          </p:nvPr>
        </p:nvGraphicFramePr>
        <p:xfrm>
          <a:off x="2590800" y="2590800"/>
          <a:ext cx="3886200" cy="3352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1482827"/>
                <a:gridCol w="1431823"/>
              </a:tblGrid>
              <a:tr h="478971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</a:t>
                      </a:r>
                      <a:r>
                        <a:rPr lang="en-US" baseline="0" dirty="0" smtClean="0"/>
                        <a:t> X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 Y</a:t>
                      </a:r>
                      <a:endParaRPr lang="el-GR" dirty="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l-GR" dirty="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l-GR" dirty="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l-GR" dirty="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l-GR" dirty="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l-GR" dirty="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r>
                        <a:rPr lang="en-US" dirty="0" smtClean="0"/>
                        <a:t>Sum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6105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330803"/>
              </p:ext>
            </p:extLst>
          </p:nvPr>
        </p:nvGraphicFramePr>
        <p:xfrm>
          <a:off x="1447800" y="2743200"/>
          <a:ext cx="6096000" cy="3276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358"/>
                <a:gridCol w="1281068"/>
                <a:gridCol w="1237005"/>
                <a:gridCol w="921190"/>
                <a:gridCol w="863278"/>
                <a:gridCol w="954101"/>
              </a:tblGrid>
              <a:tr h="468086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</a:t>
                      </a:r>
                      <a:r>
                        <a:rPr lang="en-US" baseline="0" dirty="0" smtClean="0"/>
                        <a:t> X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 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X*Y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30000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r>
                        <a:rPr lang="en-US" baseline="30000" dirty="0" smtClean="0"/>
                        <a:t>2</a:t>
                      </a:r>
                      <a:endParaRPr lang="el-GR" dirty="0"/>
                    </a:p>
                  </a:txBody>
                  <a:tcPr/>
                </a:tc>
              </a:tr>
              <a:tr h="468086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l-GR" dirty="0"/>
                    </a:p>
                  </a:txBody>
                  <a:tcPr/>
                </a:tc>
              </a:tr>
              <a:tr h="468086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l-GR" dirty="0"/>
                    </a:p>
                  </a:txBody>
                  <a:tcPr/>
                </a:tc>
              </a:tr>
              <a:tr h="468086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l-GR" dirty="0"/>
                    </a:p>
                  </a:txBody>
                  <a:tcPr/>
                </a:tc>
              </a:tr>
              <a:tr h="468086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l-GR" dirty="0"/>
                    </a:p>
                  </a:txBody>
                  <a:tcPr/>
                </a:tc>
              </a:tr>
              <a:tr h="468086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l-GR" dirty="0"/>
                    </a:p>
                  </a:txBody>
                  <a:tcPr/>
                </a:tc>
              </a:tr>
              <a:tr h="468086">
                <a:tc>
                  <a:txBody>
                    <a:bodyPr/>
                    <a:lstStyle/>
                    <a:p>
                      <a:r>
                        <a:rPr lang="en-US" dirty="0" smtClean="0"/>
                        <a:t>Sum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97264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Θέση περιεχομένου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nary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nary>
                          </m:e>
                        </m:nary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nary>
                                          <m:naryPr>
                                            <m:chr m:val="∑"/>
                                            <m:subHide m:val="on"/>
                                            <m:supHide m:val="on"/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</m:nary>
                                      </m:e>
                                    </m:d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rad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nary>
                                          <m:naryPr>
                                            <m:chr m:val="∑"/>
                                            <m:subHide m:val="on"/>
                                            <m:supHide m:val="on"/>
                                            <m:ctrlPr>
                                              <a:rPr lang="en-US" i="1" smtClean="0">
                                                <a:latin typeface="Cambria Math"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</m:nary>
                                      </m:e>
                                    </m:d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rad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5∗162 −29 ∗28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 ∗175−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29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 ∗162−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28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=−0.067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endParaRPr lang="en-US" dirty="0" smtClean="0">
                  <a:latin typeface="Cambria Math" panose="02040503050406030204" pitchFamily="18" charset="0"/>
                </a:endParaRPr>
              </a:p>
              <a:p>
                <a:r>
                  <a:rPr lang="en-US" dirty="0">
                    <a:latin typeface="Cambria Math" panose="02040503050406030204" pitchFamily="18" charset="0"/>
                  </a:rPr>
                  <a:t>C</a:t>
                </a:r>
                <a:r>
                  <a:rPr lang="en-US" dirty="0" smtClean="0">
                    <a:latin typeface="Cambria Math" panose="02040503050406030204" pitchFamily="18" charset="0"/>
                  </a:rPr>
                  <a:t>lose to 0, not so strong linear relationship.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2" name="Θέση περιεχομένου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31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Spearman’s correlation coefficient?</a:t>
            </a:r>
          </a:p>
          <a:p>
            <a:r>
              <a:rPr lang="en-US" dirty="0" smtClean="0"/>
              <a:t>Spearman’s correlation is basically the Pearson’s correlation applied to the ranks(?) of the data.</a:t>
            </a:r>
          </a:p>
          <a:p>
            <a:r>
              <a:rPr lang="en-US" dirty="0" smtClean="0"/>
              <a:t>We rank each variable separately and use the ranks to calculate the Pearson’s correlation coefficient.</a:t>
            </a:r>
          </a:p>
          <a:p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Spearman’s correlation coefficient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38765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731589"/>
              </p:ext>
            </p:extLst>
          </p:nvPr>
        </p:nvGraphicFramePr>
        <p:xfrm>
          <a:off x="2286000" y="2362200"/>
          <a:ext cx="5105401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117"/>
                <a:gridCol w="1467832"/>
                <a:gridCol w="1093085"/>
                <a:gridCol w="1024367"/>
              </a:tblGrid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Gene</a:t>
                      </a:r>
                      <a:r>
                        <a:rPr lang="en-US" baseline="0" dirty="0" smtClean="0"/>
                        <a:t> X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 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Rx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Ry</a:t>
                      </a:r>
                      <a:endParaRPr lang="el-GR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l-GR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l-GR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ranks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4985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/>
          <a:lstStyle/>
          <a:p>
            <a:r>
              <a:rPr lang="en-US" dirty="0" smtClean="0"/>
              <a:t>Pearson implies that the data are normally distributed, each variable follows a normal distribution.</a:t>
            </a:r>
          </a:p>
          <a:p>
            <a:r>
              <a:rPr lang="en-US" dirty="0" smtClean="0"/>
              <a:t>Spearman assumes that the ranks follow a normal distribution. Thus, more robust to deviations from normality. </a:t>
            </a:r>
          </a:p>
          <a:p>
            <a:r>
              <a:rPr lang="en-US" dirty="0" smtClean="0"/>
              <a:t>Pearson is sensitive to </a:t>
            </a:r>
            <a:r>
              <a:rPr lang="en-US" dirty="0" err="1" smtClean="0"/>
              <a:t>oultiers</a:t>
            </a:r>
            <a:r>
              <a:rPr lang="en-US" dirty="0" smtClean="0"/>
              <a:t> (data far from the rest). </a:t>
            </a:r>
          </a:p>
          <a:p>
            <a:r>
              <a:rPr lang="en-US" dirty="0" smtClean="0"/>
              <a:t>Spearman is very robust to outliers.</a:t>
            </a:r>
          </a:p>
          <a:p>
            <a:r>
              <a:rPr lang="en-US" dirty="0" smtClean="0"/>
              <a:t>Pearson has better theoretical properties. 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Pearson or Spearman?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3938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Θέση περιεχομένου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591056"/>
                <a:ext cx="7408333" cy="4535107"/>
              </a:xfrm>
            </p:spPr>
            <p:txBody>
              <a:bodyPr/>
              <a:lstStyle/>
              <a:p>
                <a:r>
                  <a:rPr lang="en-US" dirty="0" smtClean="0"/>
                  <a:t>How can we test</a:t>
                </a:r>
                <a:r>
                  <a:rPr lang="el-GR" dirty="0" smtClean="0"/>
                  <a:t> </a:t>
                </a:r>
                <a:r>
                  <a:rPr lang="en-US" dirty="0" smtClean="0"/>
                  <a:t>the null hypothesis that the true correlation is equal to some specified value?  </a:t>
                </a:r>
              </a:p>
              <a:p>
                <a:endParaRPr lang="en-US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l-G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: 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𝜌</m:t>
                    </m:r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l-GR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l-GR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l-GR" dirty="0"/>
              </a:p>
              <a:p>
                <a:pPr algn="ctr"/>
                <a:endParaRPr lang="el-GR" b="0" dirty="0" smtClean="0"/>
              </a:p>
              <a:p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2" name="Θέση περιεχομένου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591056"/>
                <a:ext cx="7408333" cy="4535107"/>
              </a:xfrm>
              <a:blipFill rotWithShape="0">
                <a:blip r:embed="rId2"/>
                <a:stretch>
                  <a:fillRect l="-1317" t="-14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Hypothesis test for the correlation coefficient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9014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Θέση περιεχομένου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591056"/>
                <a:ext cx="7408333" cy="4535107"/>
              </a:xfrm>
            </p:spPr>
            <p:txBody>
              <a:bodyPr/>
              <a:lstStyle/>
              <a:p>
                <a:r>
                  <a:rPr lang="en-US" dirty="0" smtClean="0"/>
                  <a:t>We will use Fisher’s transformation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𝒉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𝐥𝐨𝐠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⁡(</m:t>
                    </m:r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 0.5∗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⁡(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   (under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 0.5∗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⁡(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   (under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1/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−3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i="1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b="1" dirty="0" smtClean="0">
                    <a:latin typeface="Cambria Math" panose="02040503050406030204" pitchFamily="18" charset="0"/>
                  </a:rPr>
                  <a:t>Pearson correlation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−</m:t>
                        </m:r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𝟎𝟐𝟗𝟓𝟔𝟑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−3</m:t>
                            </m:r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b="1" i="1" dirty="0">
                    <a:latin typeface="Cambria Math" panose="02040503050406030204" pitchFamily="18" charset="0"/>
                  </a:rPr>
                  <a:t> </a:t>
                </a:r>
                <a:r>
                  <a:rPr lang="en-US" b="1" dirty="0" smtClean="0">
                    <a:latin typeface="Cambria Math" panose="02040503050406030204" pitchFamily="18" charset="0"/>
                  </a:rPr>
                  <a:t>Spearman correlation</a:t>
                </a:r>
                <a:endParaRPr lang="en-US" b="1" dirty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2" name="Θέση περιεχομένου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591056"/>
                <a:ext cx="7408333" cy="4535107"/>
              </a:xfrm>
              <a:blipFill rotWithShape="0">
                <a:blip r:embed="rId2"/>
                <a:stretch>
                  <a:fillRect l="-1317" t="-14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Hypothesis test for the correlation coefficient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7727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Continuous data are data that can take any value, either within a specific range or anywhere on the real line.  E.g. weight, height, time, glucose level, etc.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Continuous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194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Θέση περιεχομένου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752600"/>
                <a:ext cx="7408333" cy="437356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𝑜𝑟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−3</m:t>
                        </m:r>
                      </m:sub>
                    </m:sSub>
                  </m:oMath>
                </a14:m>
                <a:r>
                  <a:rPr lang="en-US" dirty="0" smtClean="0"/>
                  <a:t>  reject the H0.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If n &gt; 30 you can also use the next decision rule</a:t>
                </a:r>
              </a:p>
              <a:p>
                <a:r>
                  <a:rPr lang="en-US" dirty="0"/>
                  <a:t>If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𝑜𝑟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en-US" dirty="0"/>
                  <a:t>  reject the H0. 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For the case of </a:t>
                </a:r>
                <a14:m>
                  <m:oMath xmlns:m="http://schemas.openxmlformats.org/officeDocument/2006/math">
                    <m:r>
                      <a:rPr lang="el-GR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l-GR" dirty="0" smtClean="0"/>
                  <a:t>, </a:t>
                </a:r>
                <a:r>
                  <a:rPr lang="en-US" dirty="0" smtClean="0"/>
                  <a:t>the two </a:t>
                </a:r>
                <a:r>
                  <a:rPr lang="en-US" dirty="0" err="1" smtClean="0"/>
                  <a:t>Ts</a:t>
                </a:r>
                <a:r>
                  <a:rPr lang="en-US" dirty="0" smtClean="0"/>
                  <a:t> become</a:t>
                </a:r>
              </a:p>
              <a:p>
                <a:endParaRPr lang="en-US" dirty="0" smtClean="0"/>
              </a:p>
              <a:p>
                <a:r>
                  <a:rPr lang="el-G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1/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−3</m:t>
                            </m:r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 </a:t>
                </a:r>
                <a:r>
                  <a:rPr lang="en-US" b="1" dirty="0">
                    <a:latin typeface="Cambria Math" panose="02040503050406030204" pitchFamily="18" charset="0"/>
                  </a:rPr>
                  <a:t>Pearson correlation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𝟎𝟐𝟗𝟓𝟔𝟑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/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−3</m:t>
                            </m:r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b="1" i="1" dirty="0">
                    <a:latin typeface="Cambria Math" panose="02040503050406030204" pitchFamily="18" charset="0"/>
                  </a:rPr>
                  <a:t> </a:t>
                </a:r>
                <a:r>
                  <a:rPr lang="en-US" b="1" dirty="0">
                    <a:latin typeface="Cambria Math" panose="02040503050406030204" pitchFamily="18" charset="0"/>
                  </a:rPr>
                  <a:t>Spearman correlation</a:t>
                </a:r>
              </a:p>
              <a:p>
                <a:endParaRPr lang="en-US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2" name="Θέση περιεχομένου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752600"/>
                <a:ext cx="7408333" cy="4373563"/>
              </a:xfrm>
              <a:blipFill rotWithShape="0">
                <a:blip r:embed="rId2"/>
                <a:stretch>
                  <a:fillRect l="-1070" t="-167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Hypothesis test for the correlation coefficient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01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709672"/>
          </a:xfrm>
        </p:spPr>
        <p:txBody>
          <a:bodyPr/>
          <a:lstStyle/>
          <a:p>
            <a:r>
              <a:rPr lang="en-GB" dirty="0" smtClean="0"/>
              <a:t>Simple </a:t>
            </a:r>
            <a:r>
              <a:rPr lang="en-GB" dirty="0"/>
              <a:t>l</a:t>
            </a:r>
            <a:r>
              <a:rPr lang="en-GB" dirty="0" smtClean="0"/>
              <a:t>inear regression</a:t>
            </a:r>
            <a:br>
              <a:rPr lang="en-GB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formula of the line segment?</a:t>
            </a:r>
            <a:endParaRPr lang="en-GB" dirty="0"/>
          </a:p>
        </p:txBody>
      </p:sp>
      <p:pic>
        <p:nvPicPr>
          <p:cNvPr id="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67000"/>
            <a:ext cx="3124201" cy="311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0227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752600"/>
                <a:ext cx="7408333" cy="4373563"/>
              </a:xfrm>
            </p:spPr>
            <p:txBody>
              <a:bodyPr/>
              <a:lstStyle/>
              <a:p>
                <a:r>
                  <a:rPr lang="en-GB" dirty="0" smtClean="0"/>
                  <a:t>The formula is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= </m:t>
                    </m:r>
                    <m:acc>
                      <m:accPr>
                        <m:chr m:val="̂"/>
                        <m:ctrlPr>
                          <a:rPr lang="en-GB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GB" b="0" i="1" smtClean="0">
                        <a:latin typeface="Cambria Math"/>
                      </a:rPr>
                      <m:t>+ </m:t>
                    </m:r>
                    <m:acc>
                      <m:accPr>
                        <m:chr m:val="̂"/>
                        <m:ctrlPr>
                          <a:rPr lang="en-GB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 smtClean="0"/>
                  <a:t>. </a:t>
                </a:r>
              </a:p>
              <a:p>
                <a:r>
                  <a:rPr lang="en-GB" dirty="0" smtClean="0"/>
                  <a:t>In order to estimate the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GB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GB" dirty="0" smtClean="0"/>
                  <a:t>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i="1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GB" dirty="0" smtClean="0"/>
                  <a:t> we must minimise the sum of the squared residuals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 smtClean="0"/>
                  <a:t>:</a:t>
                </a:r>
              </a:p>
              <a:p>
                <a:r>
                  <a:rPr lang="en-GB" dirty="0" smtClean="0"/>
                  <a:t>Minimise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GB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b="0" i="1" smtClean="0">
                            <a:latin typeface="Cambria Math"/>
                          </a:rPr>
                          <m:t>𝑖</m:t>
                        </m:r>
                        <m:r>
                          <a:rPr lang="en-GB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GB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GB" dirty="0" smtClean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GB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i="1">
                            <a:latin typeface="Cambria Math"/>
                          </a:rPr>
                          <m:t>𝑖</m:t>
                        </m:r>
                        <m:r>
                          <a:rPr lang="en-GB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GB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GB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GB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𝑏</m:t>
                                </m:r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GB" b="0" i="1" smtClean="0">
                        <a:latin typeface="Cambria Math"/>
                      </a:rPr>
                      <m:t> </m:t>
                    </m:r>
                  </m:oMath>
                </a14:m>
                <a:endParaRPr lang="en-GB" b="0" dirty="0" smtClean="0"/>
              </a:p>
              <a:p>
                <a:r>
                  <a:rPr lang="en-GB" dirty="0" smtClean="0"/>
                  <a:t>with respect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GB" dirty="0" smtClean="0"/>
                  <a:t>  and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GB" dirty="0" smtClean="0"/>
                  <a:t>.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752600"/>
                <a:ext cx="7408333" cy="4373563"/>
              </a:xfrm>
              <a:blipFill rotWithShape="1">
                <a:blip r:embed="rId2"/>
                <a:stretch>
                  <a:fillRect l="-1235" t="-15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 linear regression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102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2133600"/>
                <a:ext cx="7408333" cy="39925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nary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nary>
                          </m:e>
                        </m:nary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nary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(r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nary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nary>
                          </m:e>
                        </m:nary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nary>
                                          <m:naryPr>
                                            <m:chr m:val="∑"/>
                                            <m:subHide m:val="on"/>
                                            <m:supHide m:val="on"/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</m:nary>
                                      </m:e>
                                    </m:d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rad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nary>
                                          <m:naryPr>
                                            <m:chr m:val="∑"/>
                                            <m:subHide m:val="on"/>
                                            <m:supHide m:val="on"/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</m:nary>
                                      </m:e>
                                    </m:d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rad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0" smtClean="0">
                        <a:latin typeface="Cambria Math"/>
                      </a:rPr>
                      <m:t> )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GB" b="0" i="1" smtClean="0">
                        <a:latin typeface="Cambria Math"/>
                      </a:rPr>
                      <m:t> −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i="1">
                            <a:latin typeface="Cambria Math"/>
                          </a:rPr>
                          <m:t>𝑏</m:t>
                        </m:r>
                      </m:e>
                    </m:acc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GB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en-GB" dirty="0" smtClean="0"/>
                  <a:t> if x is zero, the estimated value of y.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i="1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GB" dirty="0" smtClean="0"/>
                  <a:t>: </a:t>
                </a:r>
                <a:r>
                  <a:rPr lang="en-GB" dirty="0"/>
                  <a:t>the expected change in </a:t>
                </a:r>
                <a:r>
                  <a:rPr lang="en-GB" dirty="0" smtClean="0"/>
                  <a:t>y if x is increased ( decreased) by a unit (in x values).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2133600"/>
                <a:ext cx="7408333" cy="3992563"/>
              </a:xfrm>
              <a:blipFill rotWithShape="1">
                <a:blip r:embed="rId2"/>
                <a:stretch>
                  <a:fillRect l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Estimates of a</a:t>
            </a:r>
            <a:r>
              <a:rPr lang="el-GR" dirty="0" smtClean="0"/>
              <a:t> </a:t>
            </a:r>
            <a:r>
              <a:rPr lang="en-GB" dirty="0" smtClean="0"/>
              <a:t>and </a:t>
            </a:r>
            <a:r>
              <a:rPr lang="en-GB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033715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= </m:t>
                    </m:r>
                    <m:acc>
                      <m:accPr>
                        <m:chr m:val="̂"/>
                        <m:ctrlPr>
                          <a:rPr lang="en-GB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GB" i="1">
                        <a:latin typeface="Cambria Math"/>
                      </a:rPr>
                      <m:t>+ </m:t>
                    </m:r>
                    <m:nary>
                      <m:naryPr>
                        <m:chr m:val="∑"/>
                        <m:ctrlPr>
                          <a:rPr lang="en-GB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b="0" i="1" smtClean="0">
                            <a:latin typeface="Cambria Math"/>
                          </a:rPr>
                          <m:t>𝑗</m:t>
                        </m:r>
                        <m:r>
                          <a:rPr lang="en-GB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GB" b="0" i="1" smtClean="0">
                            <a:latin typeface="Cambria Math"/>
                          </a:rPr>
                          <m:t>𝑝</m:t>
                        </m:r>
                      </m:sup>
                      <m:e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acc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GB" i="1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/>
                  <a:t>. </a:t>
                </a:r>
                <a:endParaRPr lang="en-GB" dirty="0" smtClean="0"/>
              </a:p>
              <a:p>
                <a:r>
                  <a:rPr lang="en-GB" dirty="0" smtClean="0"/>
                  <a:t>The estimation of betas uses matrix algebra. </a:t>
                </a:r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5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regression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657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/>
          <a:lstStyle/>
          <a:p>
            <a:r>
              <a:rPr lang="en-GB" dirty="0" smtClean="0"/>
              <a:t>Sex = Male or Female.</a:t>
            </a:r>
          </a:p>
          <a:p>
            <a:r>
              <a:rPr lang="en-GB" dirty="0" smtClean="0"/>
              <a:t>S = {0, 1}, </a:t>
            </a:r>
          </a:p>
          <a:p>
            <a:r>
              <a:rPr lang="en-GB" dirty="0" smtClean="0"/>
              <a:t>Where 0 stands for M (or F) and 1 stands for F (or M).</a:t>
            </a:r>
          </a:p>
          <a:p>
            <a:r>
              <a:rPr lang="en-GB" dirty="0" smtClean="0"/>
              <a:t>Race = White, Black, Yellow, Red.</a:t>
            </a:r>
          </a:p>
          <a:p>
            <a:r>
              <a:rPr lang="en-GB" dirty="0" smtClean="0"/>
              <a:t>R1 = 1 if White and 0 else</a:t>
            </a:r>
          </a:p>
          <a:p>
            <a:r>
              <a:rPr lang="en-GB" dirty="0" smtClean="0"/>
              <a:t>R2 = 1 if Black and 0 else</a:t>
            </a:r>
          </a:p>
          <a:p>
            <a:r>
              <a:rPr lang="en-GB" dirty="0" smtClean="0"/>
              <a:t>R3 = 1 if Yellow or else.</a:t>
            </a:r>
          </a:p>
          <a:p>
            <a:r>
              <a:rPr lang="en-GB" dirty="0" smtClean="0"/>
              <a:t>Red is the reference value in this case.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Dummy variables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9602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828800"/>
                <a:ext cx="7408333" cy="42973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en-GB" dirty="0" smtClean="0"/>
                  <a:t>The percentage of variance of y explained by the model (or the variable(s)).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=1 −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GB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GB" i="1">
                                <a:latin typeface="Cambria Math"/>
                              </a:rPr>
                              <m:t>𝑖</m:t>
                            </m:r>
                            <m:r>
                              <a:rPr lang="en-GB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GB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b="0" i="1" smtClean="0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GB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GB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/>
                                      </a:rPr>
                                      <m:t>𝑏</m:t>
                                    </m:r>
                                    <m:sSub>
                                      <m:sSubPr>
                                        <m:ctrlPr>
                                          <a:rPr lang="en-GB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en-GB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GB" i="1">
                                <a:latin typeface="Cambria Math"/>
                              </a:rPr>
                              <m:t>𝑖</m:t>
                            </m:r>
                            <m:r>
                              <a:rPr lang="en-GB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GB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b="0" i="1" smtClean="0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GB" b="0" i="1" smtClean="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GB" b="0" i="1" smtClean="0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GB" b="0" i="1" smtClean="0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r>
                  <a:rPr lang="en-GB" dirty="0" smtClean="0"/>
                  <a:t> =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1 − </m:t>
                    </m:r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𝑆𝑆𝐸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𝑆𝑆𝑇</m:t>
                        </m:r>
                      </m:den>
                    </m:f>
                  </m:oMath>
                </a14:m>
                <a:endParaRPr lang="en-GB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 smtClean="0"/>
                  <a:t> = cor(y,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GB" b="0" i="1" smtClean="0">
                        <a:latin typeface="Cambria Math"/>
                      </a:rPr>
                      <m:t>).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828800"/>
                <a:ext cx="7408333" cy="4297363"/>
              </a:xfrm>
              <a:blipFill rotWithShape="1">
                <a:blip r:embed="rId2"/>
                <a:stretch>
                  <a:fillRect l="-1235" t="-15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Coefficient of determination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5066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872067" y="1371600"/>
            <a:ext cx="7408333" cy="4754563"/>
          </a:xfrm>
        </p:spPr>
        <p:txBody>
          <a:bodyPr/>
          <a:lstStyle/>
          <a:p>
            <a:r>
              <a:rPr lang="en-US" dirty="0" smtClean="0"/>
              <a:t>What if we have categorical data?</a:t>
            </a:r>
          </a:p>
          <a:p>
            <a:r>
              <a:rPr lang="en-US" dirty="0" smtClean="0"/>
              <a:t>How can we quantify the relationship between gender and smoking in young ages, gender and lung cancer, smoking and lung cancer for example? </a:t>
            </a:r>
          </a:p>
          <a:p>
            <a:r>
              <a:rPr lang="en-US" dirty="0" smtClean="0"/>
              <a:t>How can we decide whether these pairs are statistically dependent or not? </a:t>
            </a:r>
          </a:p>
          <a:p>
            <a:endParaRPr lang="en-US" dirty="0" smtClean="0"/>
          </a:p>
          <a:p>
            <a:r>
              <a:rPr lang="en-US" dirty="0" smtClean="0"/>
              <a:t>The answer is  </a:t>
            </a:r>
            <a:r>
              <a:rPr lang="en-US" b="1" dirty="0" smtClean="0"/>
              <a:t>G</a:t>
            </a:r>
            <a:r>
              <a:rPr lang="en-US" b="1" baseline="30000" dirty="0" smtClean="0"/>
              <a:t>2</a:t>
            </a:r>
            <a:r>
              <a:rPr lang="en-US" b="1" dirty="0" smtClean="0"/>
              <a:t> test of independence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i="1" dirty="0" smtClean="0"/>
              <a:t>Ho : The two variables are independent</a:t>
            </a:r>
          </a:p>
          <a:p>
            <a:r>
              <a:rPr lang="en-US" i="1" dirty="0" smtClean="0"/>
              <a:t>H1: The two variables are NOT independent</a:t>
            </a:r>
            <a:endParaRPr lang="el-GR" i="1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Categorical data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392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2590800"/>
            <a:ext cx="5255954" cy="2895600"/>
          </a:xfrm>
          <a:prstGeom prst="rect">
            <a:avLst/>
          </a:prstGeom>
        </p:spPr>
      </p:pic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</a:t>
            </a:r>
            <a:r>
              <a:rPr lang="en-US" b="1" baseline="30000" dirty="0"/>
              <a:t>2</a:t>
            </a:r>
            <a:r>
              <a:rPr lang="en-US" b="1" dirty="0"/>
              <a:t> test of independence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77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Θέση περιεχομένου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591056"/>
                <a:ext cx="7408333" cy="453510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l-G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2 ∗ 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</m:den>
                            </m:f>
                          </m:e>
                        </m:func>
                      </m:e>
                    </m:nary>
                  </m:oMath>
                </a14:m>
                <a:r>
                  <a:rPr lang="en-US" dirty="0" smtClean="0"/>
                  <a:t>, </a:t>
                </a:r>
              </a:p>
              <a:p>
                <a:r>
                  <a:rPr lang="en-US" dirty="0" smtClean="0"/>
                  <a:t>where  “e” and “n” denote the expected and the observed frequencies respectively. The 2 variables have I and J distinct values and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= 1, 2, …, I and j = 1, 2,…, J. But how do we calculate the “e” terms?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. 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 </m:t>
                        </m:r>
                      </m:sub>
                    </m:sSub>
                  </m:oMath>
                </a14:m>
                <a:r>
                  <a:rPr lang="en-US" dirty="0" smtClean="0"/>
                  <a:t> is the total of the </a:t>
                </a:r>
                <a:r>
                  <a:rPr lang="en-US" dirty="0" err="1" smtClean="0"/>
                  <a:t>i-th</a:t>
                </a:r>
                <a:r>
                  <a:rPr lang="en-US" dirty="0" smtClean="0"/>
                  <a:t> row,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/>
                  <a:t>is the total of the j-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column and n is the sample size. </a:t>
                </a:r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2" name="Θέση περιεχομένου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591056"/>
                <a:ext cx="7408333" cy="4535107"/>
              </a:xfrm>
              <a:blipFill rotWithShape="1">
                <a:blip r:embed="rId2"/>
                <a:stretch>
                  <a:fillRect l="-1235" r="-13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</a:t>
            </a:r>
            <a:r>
              <a:rPr lang="en-US" b="1" baseline="30000" dirty="0"/>
              <a:t>2</a:t>
            </a:r>
            <a:r>
              <a:rPr lang="en-US" b="1" dirty="0"/>
              <a:t> test of independence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479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Continuous data are data that can take any value, either within a specific range or anywhere on the real line.  E.g. weight, height, time, glucose level, etc.</a:t>
            </a:r>
          </a:p>
          <a:p>
            <a:r>
              <a:rPr lang="en-GB" dirty="0" smtClean="0"/>
              <a:t>Suppose now that we have measurements from two or more quantities and want to see whether there is a (linear) relationship between them or not. 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Continuous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1151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Θέση περιεχομένου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59388225"/>
                  </p:ext>
                </p:extLst>
              </p:nvPr>
            </p:nvGraphicFramePr>
            <p:xfrm>
              <a:off x="864158" y="914400"/>
              <a:ext cx="7416240" cy="2133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83248"/>
                    <a:gridCol w="1483248"/>
                    <a:gridCol w="1483248"/>
                    <a:gridCol w="1483248"/>
                    <a:gridCol w="1483248"/>
                  </a:tblGrid>
                  <a:tr h="426720">
                    <a:tc rowSpan="2" gridSpan="2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US" dirty="0" smtClean="0"/>
                            <a:t>Gender</a:t>
                          </a:r>
                          <a:endParaRPr lang="el-G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US" dirty="0" smtClean="0"/>
                            <a:t>Totals</a:t>
                          </a:r>
                          <a:endParaRPr lang="el-GR" dirty="0"/>
                        </a:p>
                      </a:txBody>
                      <a:tcPr/>
                    </a:tc>
                  </a:tr>
                  <a:tr h="426720">
                    <a:tc gridSpan="2" v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Male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Female</a:t>
                          </a:r>
                          <a:endParaRPr lang="el-GR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</a:tr>
                  <a:tr h="426720">
                    <a:tc rowSpan="2">
                      <a:txBody>
                        <a:bodyPr/>
                        <a:lstStyle/>
                        <a:p>
                          <a:r>
                            <a:rPr lang="en-US" dirty="0" smtClean="0"/>
                            <a:t>Cancer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Yes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11 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=50</m:t>
                                </m:r>
                              </m:oMath>
                            </m:oMathPara>
                          </a14:m>
                          <a:endParaRPr lang="el-GR" i="1" u="none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12 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=10</m:t>
                                </m:r>
                              </m:oMath>
                            </m:oMathPara>
                          </a14:m>
                          <a:endParaRPr lang="el-GR" i="1" u="none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. 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= 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𝟔𝟎</m:t>
                                </m:r>
                              </m:oMath>
                            </m:oMathPara>
                          </a14:m>
                          <a:endParaRPr lang="el-GR" b="1" dirty="0"/>
                        </a:p>
                      </a:txBody>
                      <a:tcPr/>
                    </a:tc>
                  </a:tr>
                  <a:tr h="426720">
                    <a:tc v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21 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l-GR" i="1" u="none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22 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l-GR" i="1" u="none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. 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b="1" dirty="0" smtClean="0"/>
                            <a:t> 8</a:t>
                          </a:r>
                          <a:endParaRPr lang="el-GR" b="1" dirty="0"/>
                        </a:p>
                      </a:txBody>
                      <a:tcPr/>
                    </a:tc>
                  </a:tr>
                  <a:tr h="426720">
                    <a:tc gridSpan="2">
                      <a:txBody>
                        <a:bodyPr/>
                        <a:lstStyle/>
                        <a:p>
                          <a:r>
                            <a:rPr lang="en-US" dirty="0" smtClean="0"/>
                            <a:t>Totals</a:t>
                          </a:r>
                          <a:endParaRPr lang="el-G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.1 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=53</m:t>
                                </m:r>
                              </m:oMath>
                            </m:oMathPara>
                          </a14:m>
                          <a:endParaRPr lang="el-G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oMath>
                            </m:oMathPara>
                          </a14:m>
                          <a:endParaRPr lang="el-G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𝟔𝟖</m:t>
                                </m:r>
                              </m:oMath>
                            </m:oMathPara>
                          </a14:m>
                          <a:endParaRPr lang="el-GR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Θέση περιεχομένου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59388225"/>
                  </p:ext>
                </p:extLst>
              </p:nvPr>
            </p:nvGraphicFramePr>
            <p:xfrm>
              <a:off x="864158" y="914400"/>
              <a:ext cx="7416240" cy="2133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83248"/>
                    <a:gridCol w="1483248"/>
                    <a:gridCol w="1483248"/>
                    <a:gridCol w="1483248"/>
                    <a:gridCol w="1483248"/>
                  </a:tblGrid>
                  <a:tr h="426720">
                    <a:tc rowSpan="2" gridSpan="2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US" dirty="0" smtClean="0"/>
                            <a:t>Gender</a:t>
                          </a:r>
                          <a:endParaRPr lang="el-G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US" dirty="0" smtClean="0"/>
                            <a:t>Totals</a:t>
                          </a:r>
                          <a:endParaRPr lang="el-GR" dirty="0"/>
                        </a:p>
                      </a:txBody>
                      <a:tcPr/>
                    </a:tc>
                  </a:tr>
                  <a:tr h="426720">
                    <a:tc gridSpan="2" v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Male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Female</a:t>
                          </a:r>
                          <a:endParaRPr lang="el-GR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</a:tr>
                  <a:tr h="426720">
                    <a:tc rowSpan="2">
                      <a:txBody>
                        <a:bodyPr/>
                        <a:lstStyle/>
                        <a:p>
                          <a:r>
                            <a:rPr lang="en-US" dirty="0" smtClean="0"/>
                            <a:t>Cancer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Yes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000" t="-207143" r="-201230" b="-20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1235" t="-207143" r="-102058" b="-20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99590" t="-207143" r="-1639" b="-208571"/>
                          </a:stretch>
                        </a:blipFill>
                      </a:tcPr>
                    </a:tc>
                  </a:tr>
                  <a:tr h="426720">
                    <a:tc v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</a:t>
                          </a:r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000" t="-307143" r="-201230" b="-10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1235" t="-307143" r="-102058" b="-10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99590" t="-307143" r="-1639" b="-108571"/>
                          </a:stretch>
                        </a:blipFill>
                      </a:tcPr>
                    </a:tc>
                  </a:tr>
                  <a:tr h="426720">
                    <a:tc gridSpan="2">
                      <a:txBody>
                        <a:bodyPr/>
                        <a:lstStyle/>
                        <a:p>
                          <a:r>
                            <a:rPr lang="en-US" dirty="0" smtClean="0"/>
                            <a:t>Totals</a:t>
                          </a:r>
                          <a:endParaRPr lang="el-G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000" t="-407143" r="-201230" b="-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1235" t="-407143" r="-102058" b="-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99590" t="-407143" r="-1639" b="-857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304800" y="3352800"/>
            <a:ext cx="8534400" cy="3124200"/>
          </a:xfrm>
        </p:spPr>
        <p:txBody>
          <a:bodyPr/>
          <a:lstStyle/>
          <a:p>
            <a:pPr algn="just"/>
            <a:r>
              <a:rPr lang="en-US" b="1" dirty="0"/>
              <a:t>G</a:t>
            </a:r>
            <a:r>
              <a:rPr lang="en-US" b="1" baseline="30000" dirty="0"/>
              <a:t>2</a:t>
            </a:r>
            <a:r>
              <a:rPr lang="en-US" b="1" dirty="0"/>
              <a:t> test of </a:t>
            </a:r>
            <a:r>
              <a:rPr lang="en-US" b="1" dirty="0" smtClean="0"/>
              <a:t>independence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Θέση περιεχομένου 1"/>
              <p:cNvSpPr txBox="1">
                <a:spLocks/>
              </p:cNvSpPr>
              <p:nvPr/>
            </p:nvSpPr>
            <p:spPr>
              <a:xfrm>
                <a:off x="990600" y="3352800"/>
                <a:ext cx="7289800" cy="3251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7432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576263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55663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78308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10312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42316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. 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∗ </m:t>
                        </m:r>
                        <m:sSub>
                          <m:sSubPr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60 ∗ 53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68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800" dirty="0" smtClean="0"/>
                  <a:t>46.76       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. </m:t>
                            </m:r>
                          </m:sub>
                        </m:s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∗ </m:t>
                        </m:r>
                        <m:sSub>
                          <m:sSubPr>
                            <m:ctrlPr>
                              <a:rPr lang="en-US" sz="28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𝟔𝟎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∗ 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68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13.24</m:t>
                    </m:r>
                  </m:oMath>
                </a14:m>
                <a:endParaRPr lang="el-GR" sz="2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. </m:t>
                            </m:r>
                          </m:sub>
                        </m:sSub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∗ </m:t>
                        </m:r>
                        <m:sSub>
                          <m:sSubPr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53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68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 smtClean="0"/>
                  <a:t> 6.24      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. </m:t>
                            </m:r>
                          </m:sub>
                        </m:sSub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∗ </m:t>
                        </m:r>
                        <m:sSub>
                          <m:sSubPr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68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 smtClean="0"/>
                  <a:t> 1.76</a:t>
                </a:r>
                <a:endParaRPr lang="el-GR" sz="2800" dirty="0"/>
              </a:p>
              <a:p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7" name="Θέση περιεχομένου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352800"/>
                <a:ext cx="7289800" cy="32512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604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Θέση περιεχομένου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l-G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2 ∗( 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50∗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46.76</m:t>
                            </m:r>
                          </m:den>
                        </m:f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0∗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13.24</m:t>
                            </m:r>
                          </m:den>
                        </m:f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       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6.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panose="02040503050406030204" pitchFamily="18" charset="0"/>
                          </a:rPr>
                          <m:t>5∗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1.76</m:t>
                            </m:r>
                          </m:den>
                        </m:f>
                        <m:r>
                          <a:rPr lang="en-GB" b="0" i="1" smtClean="0">
                            <a:latin typeface="Cambria Math"/>
                          </a:rPr>
                          <m:t> )</m:t>
                        </m:r>
                      </m:e>
                    </m:func>
                  </m:oMath>
                </a14:m>
                <a:r>
                  <a:rPr lang="en-US" dirty="0" smtClean="0"/>
                  <a:t> = 2 * 3.57 = 7.14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What is next?</a:t>
                </a:r>
                <a:endParaRPr lang="el-GR" dirty="0"/>
              </a:p>
            </p:txBody>
          </p:sp>
        </mc:Choice>
        <mc:Fallback xmlns="">
          <p:sp>
            <p:nvSpPr>
              <p:cNvPr id="2" name="Θέση περιεχομένου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</a:t>
            </a:r>
            <a:r>
              <a:rPr lang="en-US" b="1" baseline="30000" dirty="0"/>
              <a:t>2</a:t>
            </a:r>
            <a:r>
              <a:rPr lang="en-US" b="1" dirty="0"/>
              <a:t> test of independence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71749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Θέση περιεχομένου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905000"/>
                <a:ext cx="7408333" cy="42211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We need to see whether </a:t>
                </a:r>
                <a:r>
                  <a:rPr lang="en-US" dirty="0"/>
                  <a:t>G</a:t>
                </a:r>
                <a:r>
                  <a:rPr lang="en-US" baseline="30000" dirty="0"/>
                  <a:t>2</a:t>
                </a:r>
                <a:r>
                  <a:rPr lang="en-US" dirty="0"/>
                  <a:t> </a:t>
                </a:r>
                <a:r>
                  <a:rPr lang="en-US" dirty="0" smtClean="0"/>
                  <a:t>=7.14 is large enough to reject the null hypothesis of independence between the two variables. </a:t>
                </a:r>
              </a:p>
              <a:p>
                <a:r>
                  <a:rPr lang="en-US" dirty="0" smtClean="0"/>
                  <a:t>We need a distribution to compare against. </a:t>
                </a:r>
              </a:p>
              <a:p>
                <a:r>
                  <a:rPr lang="en-US" dirty="0" smtClean="0"/>
                  <a:t>The answer is 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at some degrees of freedom.</a:t>
                </a:r>
              </a:p>
              <a:p>
                <a:r>
                  <a:rPr lang="en-US" dirty="0" smtClean="0"/>
                  <a:t>DF = (#rows - 1) * (# columns - 1)</a:t>
                </a:r>
              </a:p>
              <a:p>
                <a:r>
                  <a:rPr lang="en-US" dirty="0" smtClean="0"/>
                  <a:t>In our example (2 - 1) * (2 - 1) = 1</a:t>
                </a:r>
              </a:p>
              <a:p>
                <a:r>
                  <a:rPr lang="en-US" dirty="0" smtClean="0"/>
                  <a:t>Since </a:t>
                </a:r>
                <a:r>
                  <a:rPr lang="en-US" dirty="0"/>
                  <a:t>G</a:t>
                </a:r>
                <a:r>
                  <a:rPr lang="en-US" baseline="30000" dirty="0"/>
                  <a:t>2</a:t>
                </a:r>
                <a:r>
                  <a:rPr lang="en-US" dirty="0"/>
                  <a:t> </a:t>
                </a:r>
                <a:r>
                  <a:rPr lang="en-US" dirty="0" smtClean="0"/>
                  <a:t>=7.14 &lt;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1, 0.95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 = 3.84 we reject the null hypothesis. Hence the two variables can be considered  dependent (</a:t>
                </a:r>
                <a:r>
                  <a:rPr lang="en-US" i="1" dirty="0" smtClean="0"/>
                  <a:t>statistically speaking</a:t>
                </a:r>
                <a:r>
                  <a:rPr lang="en-US" smtClean="0"/>
                  <a:t>) or non independent.</a:t>
                </a:r>
                <a:endParaRPr lang="en-US" dirty="0" smtClean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2" name="Θέση περιεχομένου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905000"/>
                <a:ext cx="7408333" cy="4221163"/>
              </a:xfrm>
              <a:blipFill rotWithShape="1">
                <a:blip r:embed="rId2"/>
                <a:stretch>
                  <a:fillRect l="-1235" t="-2457" b="-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</a:t>
            </a:r>
            <a:r>
              <a:rPr lang="en-US" b="1" baseline="30000" dirty="0"/>
              <a:t>2</a:t>
            </a:r>
            <a:r>
              <a:rPr lang="en-US" b="1" dirty="0"/>
              <a:t> test of independence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535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Continuous data are data that can take any value, either within a specific range or anywhere on the real line.  E.g. weight, height, time, glucose level, etc.</a:t>
            </a:r>
          </a:p>
          <a:p>
            <a:r>
              <a:rPr lang="en-GB" dirty="0" smtClean="0"/>
              <a:t>Suppose now that we have measurements from two or more quantities and want to see whether there is a (linear) relationship between them or not. </a:t>
            </a:r>
          </a:p>
          <a:p>
            <a:r>
              <a:rPr lang="en-GB" dirty="0" smtClean="0"/>
              <a:t>The answer is either Pearson’s (most popular) or Spearman’s correlation coefficient.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367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Scatter plot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1200"/>
            <a:ext cx="4056316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6268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                                           Observe  the 						positive trend. Body 					weight increases, so  					does the brain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weight.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Scatter plot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828800"/>
            <a:ext cx="4478849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6002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/>
          <a:lstStyle/>
          <a:p>
            <a:r>
              <a:rPr lang="en-GB" dirty="0" smtClean="0"/>
              <a:t>We want a number to describe this relationship, something to concentrate as much information we get from this graph as possible. </a:t>
            </a:r>
          </a:p>
          <a:p>
            <a:r>
              <a:rPr lang="en-GB" dirty="0" smtClean="0"/>
              <a:t>The answer is the Pearson’s correlation coefficient. </a:t>
            </a:r>
          </a:p>
          <a:p>
            <a:r>
              <a:rPr lang="en-GB" dirty="0" smtClean="0"/>
              <a:t>For this dataset its value is 0.78 (!! what does it mean?)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we quantify this relationship?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17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4116" y="1590674"/>
            <a:ext cx="4630083" cy="4621711"/>
          </a:xfrm>
          <a:prstGeom prst="rect">
            <a:avLst/>
          </a:prstGeom>
        </p:spPr>
      </p:pic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plot revisited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245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591056"/>
                <a:ext cx="7408333" cy="453510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GB" dirty="0" smtClean="0"/>
                  <a:t>The coefficient usually denoted as r (</a:t>
                </a:r>
                <a:r>
                  <a:rPr lang="el-GR" dirty="0" smtClean="0"/>
                  <a:t>ρ </a:t>
                </a:r>
                <a:r>
                  <a:rPr lang="en-US" dirty="0" smtClean="0"/>
                  <a:t>for the population</a:t>
                </a:r>
                <a:r>
                  <a:rPr lang="el-GR" dirty="0" smtClean="0"/>
                  <a:t>)</a:t>
                </a:r>
                <a:r>
                  <a:rPr lang="en-US" dirty="0" smtClean="0"/>
                  <a:t> between two variables X and Y is defined as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nary>
                              <m:naryPr>
                                <m:chr m:val="∑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  <m:nary>
                              <m:naryPr>
                                <m:chr m:val="∑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e>
                        </m:nary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nary>
                              <m:naryPr>
                                <m:chr m:val="∑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Sup>
                                  <m:sSub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nary>
                                          <m:naryPr>
                                            <m:chr m:val="∑"/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m:rPr>
                                                <m:brk m:alnAt="23"/>
                                              </m:r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=1</m:t>
                                            </m:r>
                                          </m:sub>
                                          <m:sup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p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e>
                                        </m:nary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rad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nary>
                              <m:naryPr>
                                <m:chr m:val="∑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nary>
                                          <m:naryPr>
                                            <m:chr m:val="∑"/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m:rPr>
                                                <m:brk m:alnAt="23"/>
                                              </m:r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=1</m:t>
                                            </m:r>
                                          </m:sub>
                                          <m:sup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p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e>
                                        </m:nary>
                                      </m:e>
                                    </m:d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,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</a:t>
                </a:r>
                <a:r>
                  <a:rPr lang="en-US" dirty="0" smtClean="0"/>
                  <a:t>here n is the number of measurements.</a:t>
                </a:r>
              </a:p>
              <a:p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The </a:t>
                </a:r>
                <a:r>
                  <a:rPr lang="en-US" dirty="0"/>
                  <a:t>coefficient takes values between -1 (perfect negative correlation) and 1 (perfect positive correlation).</a:t>
                </a:r>
                <a:endParaRPr lang="en-GB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591056"/>
                <a:ext cx="7408333" cy="4535107"/>
              </a:xfrm>
              <a:blipFill rotWithShape="0">
                <a:blip r:embed="rId2"/>
                <a:stretch>
                  <a:fillRect l="-1317" t="-2285" r="-90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Pearson correlation </a:t>
            </a:r>
            <a:r>
              <a:rPr lang="en-GB" dirty="0" smtClean="0"/>
              <a:t>coefficient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6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429</TotalTime>
  <Words>1972</Words>
  <Application>Microsoft Office PowerPoint</Application>
  <PresentationFormat>On-screen Show (4:3)</PresentationFormat>
  <Paragraphs>238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Waveform</vt:lpstr>
      <vt:lpstr>Correlation – Regression</vt:lpstr>
      <vt:lpstr>Continuous data</vt:lpstr>
      <vt:lpstr>Continuous data</vt:lpstr>
      <vt:lpstr>Correlation</vt:lpstr>
      <vt:lpstr>Scatter plot</vt:lpstr>
      <vt:lpstr>Scatter plot</vt:lpstr>
      <vt:lpstr>Can we quantify this relationship?</vt:lpstr>
      <vt:lpstr>Scatter plot revisited</vt:lpstr>
      <vt:lpstr>Pearson correlation coefficient</vt:lpstr>
      <vt:lpstr>Pearson correlation coefficient</vt:lpstr>
      <vt:lpstr>Example</vt:lpstr>
      <vt:lpstr>Example</vt:lpstr>
      <vt:lpstr>Example</vt:lpstr>
      <vt:lpstr>Example</vt:lpstr>
      <vt:lpstr>Spearman’s correlation coefficient</vt:lpstr>
      <vt:lpstr>Example: ranks</vt:lpstr>
      <vt:lpstr>Pearson or Spearman?</vt:lpstr>
      <vt:lpstr>Hypothesis test for the correlation coefficient</vt:lpstr>
      <vt:lpstr>Hypothesis test for the correlation coefficient</vt:lpstr>
      <vt:lpstr>Hypothesis test for the correlation coefficient</vt:lpstr>
      <vt:lpstr>Simple linear regression  What is the formula of the line segment?</vt:lpstr>
      <vt:lpstr>Simple linear regression</vt:lpstr>
      <vt:lpstr>Estimates of a and b</vt:lpstr>
      <vt:lpstr>Multiple regression</vt:lpstr>
      <vt:lpstr>Dummy variables</vt:lpstr>
      <vt:lpstr>Coefficient of determination</vt:lpstr>
      <vt:lpstr>Categorical data</vt:lpstr>
      <vt:lpstr>G2 test of independence</vt:lpstr>
      <vt:lpstr>G2 test of independence</vt:lpstr>
      <vt:lpstr>G2 test of independence</vt:lpstr>
      <vt:lpstr>G2 test of independence</vt:lpstr>
      <vt:lpstr>G2 test of independence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BC201: Advanced Statistics</dc:title>
  <dc:creator>user</dc:creator>
  <cp:lastModifiedBy>user</cp:lastModifiedBy>
  <cp:revision>177</cp:revision>
  <dcterms:created xsi:type="dcterms:W3CDTF">2006-08-16T00:00:00Z</dcterms:created>
  <dcterms:modified xsi:type="dcterms:W3CDTF">2017-05-26T12:13:08Z</dcterms:modified>
</cp:coreProperties>
</file>