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7" r:id="rId9"/>
    <p:sldId id="268" r:id="rId10"/>
    <p:sldId id="265" r:id="rId11"/>
    <p:sldId id="266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66" autoAdjust="0"/>
    <p:restoredTop sz="92446" autoAdjust="0"/>
  </p:normalViewPr>
  <p:slideViewPr>
    <p:cSldViewPr snapToGrid="0">
      <p:cViewPr varScale="1">
        <p:scale>
          <a:sx n="106" d="100"/>
          <a:sy n="106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24570-C859-46C8-AC4A-61541667F874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BF5E7-C371-4AE1-9E0B-2A937DB91FC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608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5318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764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1723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295400"/>
            <a:ext cx="53848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384800" cy="480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5160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51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101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8533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9047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851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367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042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3595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297E3-1397-44C8-8CA3-8FABA2F9FB63}" type="datetimeFigureOut">
              <a:rPr lang="el-GR" smtClean="0"/>
              <a:t>25/5/2017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EFFA-2211-400D-9538-5D68C3F6B12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123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Swis721 BlkCn BT" panose="020B0806030502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RNA-</a:t>
            </a:r>
            <a:r>
              <a:rPr lang="en-US" dirty="0" err="1"/>
              <a:t>seq</a:t>
            </a:r>
            <a:r>
              <a:rPr lang="en-US" dirty="0"/>
              <a:t> analysis in R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dirty="0"/>
              <a:t>Introduction to R for Bioinformatics</a:t>
            </a:r>
          </a:p>
          <a:p>
            <a:pPr algn="l"/>
            <a:endParaRPr lang="en-GB" dirty="0"/>
          </a:p>
          <a:p>
            <a:pPr algn="r"/>
            <a:endParaRPr lang="en-GB" sz="1800" dirty="0"/>
          </a:p>
          <a:p>
            <a:pPr algn="l"/>
            <a:r>
              <a:rPr lang="en-GB" sz="1800" dirty="0"/>
              <a:t>Vincenzo Lagani</a:t>
            </a:r>
            <a:endParaRPr lang="el-GR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0249" r="26601"/>
          <a:stretch/>
        </p:blipFill>
        <p:spPr>
          <a:xfrm>
            <a:off x="9134475" y="3829050"/>
            <a:ext cx="2057586" cy="242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69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data after quantification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15516"/>
          </a:xfrm>
        </p:spPr>
        <p:txBody>
          <a:bodyPr/>
          <a:lstStyle/>
          <a:p>
            <a:r>
              <a:rPr lang="en-US" dirty="0"/>
              <a:t>The SRP061240 dataset in Sequence Read Archive</a:t>
            </a:r>
          </a:p>
          <a:p>
            <a:pPr lvl="1"/>
            <a:r>
              <a:rPr lang="en-GB" dirty="0"/>
              <a:t>Yuan et al. Plasma extracellular RNA profiles in healthy and cancer patients. </a:t>
            </a:r>
            <a:r>
              <a:rPr lang="en-GB" i="1" dirty="0"/>
              <a:t>Scientific Reports</a:t>
            </a:r>
            <a:r>
              <a:rPr lang="en-GB" dirty="0"/>
              <a:t> </a:t>
            </a:r>
            <a:r>
              <a:rPr lang="en-GB" b="1" dirty="0"/>
              <a:t>6</a:t>
            </a:r>
            <a:r>
              <a:rPr lang="en-GB" dirty="0"/>
              <a:t>, Article number: 19413 (2016)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" t="17426" r="43615" b="53329"/>
          <a:stretch/>
        </p:blipFill>
        <p:spPr>
          <a:xfrm>
            <a:off x="1381409" y="3493773"/>
            <a:ext cx="8660680" cy="258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2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RNA-</a:t>
            </a:r>
            <a:r>
              <a:rPr lang="en-US" dirty="0" err="1"/>
              <a:t>seq</a:t>
            </a:r>
            <a:r>
              <a:rPr lang="en-US" dirty="0"/>
              <a:t>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4174" y="1825625"/>
            <a:ext cx="4889626" cy="4351338"/>
          </a:xfrm>
        </p:spPr>
        <p:txBody>
          <a:bodyPr/>
          <a:lstStyle/>
          <a:p>
            <a:r>
              <a:rPr lang="en-US" dirty="0"/>
              <a:t>Distribution of SRP061240 values &gt; 5 and &lt; 200</a:t>
            </a:r>
          </a:p>
          <a:p>
            <a:r>
              <a:rPr lang="en-US" dirty="0"/>
              <a:t>The shape is clearly not Gaussian</a:t>
            </a:r>
          </a:p>
          <a:p>
            <a:pPr lvl="1"/>
            <a:r>
              <a:rPr lang="en-US" dirty="0"/>
              <a:t>Possible solution: log transform?</a:t>
            </a:r>
          </a:p>
          <a:p>
            <a:r>
              <a:rPr lang="en-US" dirty="0"/>
              <a:t>The Negative Binomial distribution is used instead</a:t>
            </a:r>
          </a:p>
          <a:p>
            <a:pPr lvl="1"/>
            <a:r>
              <a:rPr lang="en-US" dirty="0"/>
              <a:t>Empirical assumption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43" y="1964604"/>
            <a:ext cx="5943194" cy="3865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65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Differential expression in RNA-</a:t>
            </a:r>
            <a:r>
              <a:rPr lang="en-US" dirty="0" err="1"/>
              <a:t>seq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specialized methods</a:t>
            </a:r>
          </a:p>
          <a:p>
            <a:pPr lvl="1"/>
            <a:r>
              <a:rPr lang="en-US" dirty="0"/>
              <a:t>Simple t-test highly discouraged – data not continuous</a:t>
            </a:r>
          </a:p>
          <a:p>
            <a:endParaRPr lang="en-US" dirty="0"/>
          </a:p>
          <a:p>
            <a:r>
              <a:rPr lang="en-US" dirty="0"/>
              <a:t>The most common R packages are</a:t>
            </a:r>
            <a:endParaRPr lang="en-GB" dirty="0"/>
          </a:p>
          <a:p>
            <a:pPr lvl="1"/>
            <a:endParaRPr lang="en-US" dirty="0"/>
          </a:p>
          <a:p>
            <a:pPr lvl="1"/>
            <a:r>
              <a:rPr lang="en-US" dirty="0"/>
              <a:t>D</a:t>
            </a:r>
            <a:r>
              <a:rPr lang="en-GB" dirty="0"/>
              <a:t>ESeq2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</a:t>
            </a:r>
            <a:r>
              <a:rPr lang="en-GB" dirty="0" err="1"/>
              <a:t>dgeR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465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  RNA-</a:t>
            </a:r>
            <a:r>
              <a:rPr lang="en-US" dirty="0" err="1"/>
              <a:t>seq</a:t>
            </a:r>
            <a:r>
              <a:rPr lang="en-US" dirty="0"/>
              <a:t> with Negative Binomial (NB) distribution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The counts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for gene </a:t>
                </a:r>
                <a:r>
                  <a:rPr lang="en-US" i="1" dirty="0" err="1"/>
                  <a:t>i</a:t>
                </a:r>
                <a:r>
                  <a:rPr lang="en-US" dirty="0"/>
                  <a:t> and sample j are supposed to follow the negative distribution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𝑁𝐵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US" b="0" dirty="0"/>
              </a:p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dirty="0"/>
                  <a:t> is the dispersion (measure of variance) of gene </a:t>
                </a:r>
                <a:r>
                  <a:rPr lang="en-GB" i="1" dirty="0" err="1"/>
                  <a:t>i</a:t>
                </a:r>
                <a:r>
                  <a:rPr lang="en-GB" dirty="0"/>
                  <a:t> and the mean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GB" dirty="0"/>
                  <a:t> is distributed as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endParaRPr lang="en-US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/>
                  <a:t> takes into account sample-specific effects (e.g., library size)</a:t>
                </a:r>
              </a:p>
              <a:p>
                <a:pPr lvl="1"/>
                <a:endParaRPr lang="en-US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 is the linear model associating experimental factors and gene expression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381" b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5235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of the NB model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Assuming a negative binomial distribution implies the following relationship between mean values and dispersion: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𝑉𝑎𝑟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</a:t>
                </a:r>
                <a:r>
                  <a:rPr lang="en-GB" dirty="0"/>
                  <a:t>his means  the higher the mean value, the higher the variance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7648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(summary) description of the NGS processes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674" y="1690688"/>
            <a:ext cx="4286816" cy="5195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17964" y="1585865"/>
            <a:ext cx="570668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Fragmentation and tagging of genomic/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cDNA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fragments – provides universal primer allowing complex genomes to be amplified with common PCR primers</a:t>
            </a:r>
          </a:p>
          <a:p>
            <a:pPr marL="342900" indent="-342900">
              <a:buAutoNum type="arabicParenR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Template immobilization – DNA separated into single strands and captured onto beads (1 DNA molecule/bead)</a:t>
            </a:r>
          </a:p>
          <a:p>
            <a:pPr marL="342900" indent="-342900">
              <a:buAutoNum type="arabicParenR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Clonal Amplification – Solid Phase Amplification</a:t>
            </a:r>
          </a:p>
          <a:p>
            <a:pPr marL="342900" indent="-342900">
              <a:buAutoNum type="arabicParenR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Sequencing and Imaging – Cyclic reversible termination (CRT) reaction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AutoNum type="arabicParenR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890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Clonal Amplification – Solid Phase Amplification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14788" y="1825625"/>
            <a:ext cx="3939012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Priming and extension of single strand, single molecule template; bridge amplification of the immobilized template with immediately primers to form clusters (creates 100-200 million spatially separated template clusters) providing free ends to which a universal sequencing primer can be hybridized to initiate NGS reaction – each cluster represents a population of identical templates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4535" r="36206" b="35259"/>
          <a:stretch/>
        </p:blipFill>
        <p:spPr>
          <a:xfrm>
            <a:off x="1041148" y="2252049"/>
            <a:ext cx="5367272" cy="321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10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Cyclic Reversible 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3270" y="1825625"/>
            <a:ext cx="5550529" cy="472908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Cyclic Reversible Termination – DNA Polymerase bound to primed template adds 1 (of 4) fluorescently modified nucleotide. 3’ terminator group prevents additional nucleotide incorporation. </a:t>
            </a:r>
          </a:p>
          <a:p>
            <a:endParaRPr lang="en-US" dirty="0"/>
          </a:p>
          <a:p>
            <a:r>
              <a:rPr lang="en-US" dirty="0"/>
              <a:t>Following incorporation, remaining unincorporated nucleotides are washed away. Imaging is performed to determine the identity of the incorporated nucleotide. </a:t>
            </a:r>
          </a:p>
          <a:p>
            <a:endParaRPr lang="en-US" dirty="0"/>
          </a:p>
          <a:p>
            <a:r>
              <a:rPr lang="en-US" dirty="0"/>
              <a:t>Cleavage step then removes terminating group and the fluorescent dye. Additional wash is performed before starting next incorporation step</a:t>
            </a:r>
          </a:p>
          <a:p>
            <a:endParaRPr lang="en-US" dirty="0"/>
          </a:p>
          <a:p>
            <a:r>
              <a:rPr lang="en-US" dirty="0"/>
              <a:t>This is repeated ~250 million times (25Gb) with HiSeq2500 (~4 days)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8055" b="5976"/>
          <a:stretch/>
        </p:blipFill>
        <p:spPr>
          <a:xfrm>
            <a:off x="1041147" y="1978144"/>
            <a:ext cx="2878489" cy="471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204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Paired ended vs Single Read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0273" y="1825625"/>
            <a:ext cx="7243527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Single Read: one read sequenced from one end of each sample cDNA insert </a:t>
            </a:r>
          </a:p>
          <a:p>
            <a:r>
              <a:rPr lang="en-US" dirty="0"/>
              <a:t>(Rd1 SP: Read 1 </a:t>
            </a:r>
            <a:r>
              <a:rPr lang="en-US" dirty="0" err="1"/>
              <a:t>Seqeuncing</a:t>
            </a:r>
            <a:r>
              <a:rPr lang="en-US" dirty="0"/>
              <a:t> Primer)</a:t>
            </a:r>
          </a:p>
          <a:p>
            <a:endParaRPr lang="en-US" dirty="0"/>
          </a:p>
          <a:p>
            <a:r>
              <a:rPr lang="en-US" dirty="0"/>
              <a:t>Paired End: two reads (one from each end) sequenced from each sample cDNA insert (Rd1 and Rd2 sequencing primer)</a:t>
            </a:r>
          </a:p>
          <a:p>
            <a:endParaRPr lang="en-US" dirty="0"/>
          </a:p>
          <a:p>
            <a:r>
              <a:rPr lang="en-US" dirty="0"/>
              <a:t>SR: often used for expression studies or SNP detection; NOT good for splice isoforms</a:t>
            </a:r>
          </a:p>
          <a:p>
            <a:r>
              <a:rPr lang="en-US" dirty="0"/>
              <a:t>PE: used for discovery of novel transcripts, splice isoforms and for de novo transcriptome assembly</a:t>
            </a:r>
          </a:p>
          <a:p>
            <a:endParaRPr lang="en-GB" dirty="0"/>
          </a:p>
        </p:txBody>
      </p:sp>
      <p:pic>
        <p:nvPicPr>
          <p:cNvPr id="1026" name="Picture 2" descr="http://rodrigoguarischi.com/wp-content/uploads/sites/2/2012/03/paired-end_sequencin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590" y="1567656"/>
            <a:ext cx="2619375" cy="486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49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FASTQ files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315" y="4626321"/>
            <a:ext cx="10792485" cy="155064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Study Type						Reads Needed</a:t>
            </a:r>
          </a:p>
          <a:p>
            <a:r>
              <a:rPr lang="en-US" dirty="0"/>
              <a:t>Expression Profiling					5-10 Million</a:t>
            </a:r>
          </a:p>
          <a:p>
            <a:r>
              <a:rPr lang="en-US" dirty="0"/>
              <a:t>Alternative splicing, quantifying </a:t>
            </a:r>
            <a:r>
              <a:rPr lang="en-US" dirty="0" err="1"/>
              <a:t>cSNPs</a:t>
            </a:r>
            <a:r>
              <a:rPr lang="en-US" dirty="0"/>
              <a:t>		50-100 M</a:t>
            </a:r>
          </a:p>
          <a:p>
            <a:r>
              <a:rPr lang="en-US" dirty="0"/>
              <a:t>De Novo Transcriptome Assembly			100-1000 M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842" y="365125"/>
            <a:ext cx="7376808" cy="406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706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82" y="182245"/>
            <a:ext cx="10515600" cy="1325563"/>
          </a:xfrm>
        </p:spPr>
        <p:txBody>
          <a:bodyPr/>
          <a:lstStyle/>
          <a:p>
            <a:r>
              <a:rPr lang="en-US" dirty="0"/>
              <a:t>Overview of pipeline for RNA-</a:t>
            </a:r>
            <a:r>
              <a:rPr lang="en-US" dirty="0" err="1"/>
              <a:t>seq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7" name="Rectangle 6"/>
          <p:cNvSpPr/>
          <p:nvPr/>
        </p:nvSpPr>
        <p:spPr>
          <a:xfrm>
            <a:off x="594445" y="2494794"/>
            <a:ext cx="4850674" cy="113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2196823" y="2608005"/>
            <a:ext cx="19719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Reference transcriptome</a:t>
            </a:r>
            <a:endParaRPr lang="el-GR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256" y="1704173"/>
            <a:ext cx="1289277" cy="1719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1021163" y="1859278"/>
            <a:ext cx="313509" cy="62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14240" y="1854306"/>
            <a:ext cx="313509" cy="629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223" y="1772640"/>
            <a:ext cx="1214028" cy="10343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255585" y="1876077"/>
            <a:ext cx="336094" cy="608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146057" y="1876076"/>
            <a:ext cx="336094" cy="608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70994" y="1346453"/>
            <a:ext cx="1153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Alignment</a:t>
            </a:r>
            <a:endParaRPr lang="el-GR" dirty="0"/>
          </a:p>
        </p:txBody>
      </p:sp>
      <p:pic>
        <p:nvPicPr>
          <p:cNvPr id="2050" name="Picture 2" descr="http://www.arrayserver.com/wiki/images/3/39/GenomeBrowser_Example0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1" r="40533" b="11655"/>
          <a:stretch/>
        </p:blipFill>
        <p:spPr bwMode="auto">
          <a:xfrm>
            <a:off x="7273834" y="1458489"/>
            <a:ext cx="3390179" cy="156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8209435" y="2957127"/>
            <a:ext cx="1852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Quantification</a:t>
            </a:r>
            <a:endParaRPr lang="el-GR" dirty="0"/>
          </a:p>
        </p:txBody>
      </p:sp>
      <p:pic>
        <p:nvPicPr>
          <p:cNvPr id="2052" name="Picture 4" descr="http://www.genengnews.com/Media/images/Article/UGENWebsitepictures2011GEN04_Feb1511OMICSAssayTutorialNuGENNuGEN_Fig214318317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372" y="4366983"/>
            <a:ext cx="3596996" cy="211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8209435" y="3997651"/>
            <a:ext cx="22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Differential expression</a:t>
            </a:r>
            <a:endParaRPr lang="el-GR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8232" y="3361478"/>
            <a:ext cx="2252990" cy="238683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0468" y="4023540"/>
            <a:ext cx="2128428" cy="222279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246340" y="6410371"/>
            <a:ext cx="22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Visualization</a:t>
            </a:r>
            <a:endParaRPr lang="el-GR" dirty="0"/>
          </a:p>
        </p:txBody>
      </p:sp>
      <p:sp>
        <p:nvSpPr>
          <p:cNvPr id="2048" name="Arrow: Right 2047"/>
          <p:cNvSpPr/>
          <p:nvPr/>
        </p:nvSpPr>
        <p:spPr>
          <a:xfrm>
            <a:off x="5445119" y="1876076"/>
            <a:ext cx="1136750" cy="362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Right 35"/>
          <p:cNvSpPr/>
          <p:nvPr/>
        </p:nvSpPr>
        <p:spPr>
          <a:xfrm rot="5400000">
            <a:off x="9737680" y="3475531"/>
            <a:ext cx="648605" cy="350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Right 37"/>
          <p:cNvSpPr/>
          <p:nvPr/>
        </p:nvSpPr>
        <p:spPr>
          <a:xfrm rot="10800000">
            <a:off x="5628073" y="5054242"/>
            <a:ext cx="1136750" cy="3628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883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expression in RNA-</a:t>
            </a:r>
            <a:r>
              <a:rPr lang="en-US" dirty="0" err="1"/>
              <a:t>seq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0239"/>
            <a:ext cx="10515600" cy="53340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It depends by the </a:t>
            </a:r>
            <a:r>
              <a:rPr lang="en-US" b="1" dirty="0"/>
              <a:t>library size</a:t>
            </a:r>
            <a:endParaRPr lang="el-GR" b="1" dirty="0"/>
          </a:p>
        </p:txBody>
      </p:sp>
      <p:sp>
        <p:nvSpPr>
          <p:cNvPr id="4" name="Rectangle 3"/>
          <p:cNvSpPr/>
          <p:nvPr/>
        </p:nvSpPr>
        <p:spPr>
          <a:xfrm>
            <a:off x="2761705" y="4184469"/>
            <a:ext cx="8252460" cy="60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Rectangle 5"/>
          <p:cNvSpPr/>
          <p:nvPr/>
        </p:nvSpPr>
        <p:spPr>
          <a:xfrm flipV="1">
            <a:off x="3691345" y="3818712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3554185" y="4108270"/>
            <a:ext cx="1744980" cy="2286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6266905" y="4108270"/>
            <a:ext cx="368808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Rectangle 8"/>
          <p:cNvSpPr/>
          <p:nvPr/>
        </p:nvSpPr>
        <p:spPr>
          <a:xfrm flipV="1">
            <a:off x="3554185" y="3971110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ectangle 9"/>
          <p:cNvSpPr/>
          <p:nvPr/>
        </p:nvSpPr>
        <p:spPr>
          <a:xfrm flipV="1">
            <a:off x="4312375" y="3971110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ectangle 10"/>
          <p:cNvSpPr/>
          <p:nvPr/>
        </p:nvSpPr>
        <p:spPr>
          <a:xfrm flipV="1">
            <a:off x="6407875" y="3841571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Rectangle 11"/>
          <p:cNvSpPr/>
          <p:nvPr/>
        </p:nvSpPr>
        <p:spPr>
          <a:xfrm flipV="1">
            <a:off x="627071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 flipV="1">
            <a:off x="702890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Rectangle 13"/>
          <p:cNvSpPr/>
          <p:nvPr/>
        </p:nvSpPr>
        <p:spPr>
          <a:xfrm flipV="1">
            <a:off x="7874725" y="3841571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Rectangle 14"/>
          <p:cNvSpPr/>
          <p:nvPr/>
        </p:nvSpPr>
        <p:spPr>
          <a:xfrm flipV="1">
            <a:off x="773756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Rectangle 15"/>
          <p:cNvSpPr/>
          <p:nvPr/>
        </p:nvSpPr>
        <p:spPr>
          <a:xfrm flipV="1">
            <a:off x="849575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Rectangle 16"/>
          <p:cNvSpPr/>
          <p:nvPr/>
        </p:nvSpPr>
        <p:spPr>
          <a:xfrm flipV="1">
            <a:off x="9253945" y="3990160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Rectangle 17"/>
          <p:cNvSpPr/>
          <p:nvPr/>
        </p:nvSpPr>
        <p:spPr>
          <a:xfrm>
            <a:off x="2761705" y="6013268"/>
            <a:ext cx="8252460" cy="60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Rectangle 18"/>
          <p:cNvSpPr/>
          <p:nvPr/>
        </p:nvSpPr>
        <p:spPr>
          <a:xfrm flipV="1">
            <a:off x="3691345" y="5647511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Rectangle 19"/>
          <p:cNvSpPr/>
          <p:nvPr/>
        </p:nvSpPr>
        <p:spPr>
          <a:xfrm>
            <a:off x="3554185" y="5937069"/>
            <a:ext cx="1744980" cy="2286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Rectangle 20"/>
          <p:cNvSpPr/>
          <p:nvPr/>
        </p:nvSpPr>
        <p:spPr>
          <a:xfrm>
            <a:off x="6266905" y="5937069"/>
            <a:ext cx="368808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Rectangle 21"/>
          <p:cNvSpPr/>
          <p:nvPr/>
        </p:nvSpPr>
        <p:spPr>
          <a:xfrm flipV="1">
            <a:off x="3554185" y="579990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Rectangle 22"/>
          <p:cNvSpPr/>
          <p:nvPr/>
        </p:nvSpPr>
        <p:spPr>
          <a:xfrm flipV="1">
            <a:off x="4312375" y="579990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Rectangle 23"/>
          <p:cNvSpPr/>
          <p:nvPr/>
        </p:nvSpPr>
        <p:spPr>
          <a:xfrm flipV="1">
            <a:off x="6407875" y="5670370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5" name="Rectangle 24"/>
          <p:cNvSpPr/>
          <p:nvPr/>
        </p:nvSpPr>
        <p:spPr>
          <a:xfrm flipV="1">
            <a:off x="627071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Rectangle 25"/>
          <p:cNvSpPr/>
          <p:nvPr/>
        </p:nvSpPr>
        <p:spPr>
          <a:xfrm flipV="1">
            <a:off x="702890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Rectangle 26"/>
          <p:cNvSpPr/>
          <p:nvPr/>
        </p:nvSpPr>
        <p:spPr>
          <a:xfrm flipV="1">
            <a:off x="7874725" y="5670370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Rectangle 27"/>
          <p:cNvSpPr/>
          <p:nvPr/>
        </p:nvSpPr>
        <p:spPr>
          <a:xfrm flipV="1">
            <a:off x="773756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Rectangle 28"/>
          <p:cNvSpPr/>
          <p:nvPr/>
        </p:nvSpPr>
        <p:spPr>
          <a:xfrm flipV="1">
            <a:off x="849575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Rectangle 29"/>
          <p:cNvSpPr/>
          <p:nvPr/>
        </p:nvSpPr>
        <p:spPr>
          <a:xfrm flipV="1">
            <a:off x="9253945" y="581895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Rectangle 30"/>
          <p:cNvSpPr/>
          <p:nvPr/>
        </p:nvSpPr>
        <p:spPr>
          <a:xfrm flipV="1">
            <a:off x="4495255" y="5647511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Rectangle 31"/>
          <p:cNvSpPr/>
          <p:nvPr/>
        </p:nvSpPr>
        <p:spPr>
          <a:xfrm flipV="1">
            <a:off x="3885655" y="551796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Rectangle 32"/>
          <p:cNvSpPr/>
          <p:nvPr/>
        </p:nvSpPr>
        <p:spPr>
          <a:xfrm flipV="1">
            <a:off x="4643845" y="551796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Rectangle 33"/>
          <p:cNvSpPr/>
          <p:nvPr/>
        </p:nvSpPr>
        <p:spPr>
          <a:xfrm flipV="1">
            <a:off x="7114630" y="568179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Rectangle 34"/>
          <p:cNvSpPr/>
          <p:nvPr/>
        </p:nvSpPr>
        <p:spPr>
          <a:xfrm flipV="1">
            <a:off x="8581480" y="568179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Rectangle 35"/>
          <p:cNvSpPr/>
          <p:nvPr/>
        </p:nvSpPr>
        <p:spPr>
          <a:xfrm flipV="1">
            <a:off x="645359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Rectangle 36"/>
          <p:cNvSpPr/>
          <p:nvPr/>
        </p:nvSpPr>
        <p:spPr>
          <a:xfrm flipV="1">
            <a:off x="721178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8" name="Rectangle 37"/>
          <p:cNvSpPr/>
          <p:nvPr/>
        </p:nvSpPr>
        <p:spPr>
          <a:xfrm flipV="1">
            <a:off x="792044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9" name="Rectangle 38"/>
          <p:cNvSpPr/>
          <p:nvPr/>
        </p:nvSpPr>
        <p:spPr>
          <a:xfrm flipV="1">
            <a:off x="867863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Rectangle 39"/>
          <p:cNvSpPr/>
          <p:nvPr/>
        </p:nvSpPr>
        <p:spPr>
          <a:xfrm flipV="1">
            <a:off x="9436825" y="5514163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2" name="TextBox 41"/>
          <p:cNvSpPr txBox="1"/>
          <p:nvPr/>
        </p:nvSpPr>
        <p:spPr>
          <a:xfrm>
            <a:off x="3954235" y="6226629"/>
            <a:ext cx="92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 A</a:t>
            </a:r>
            <a:endParaRPr lang="el-GR" dirty="0"/>
          </a:p>
        </p:txBody>
      </p:sp>
      <p:sp>
        <p:nvSpPr>
          <p:cNvPr id="43" name="TextBox 42"/>
          <p:cNvSpPr txBox="1"/>
          <p:nvPr/>
        </p:nvSpPr>
        <p:spPr>
          <a:xfrm>
            <a:off x="7516585" y="6226629"/>
            <a:ext cx="929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 B</a:t>
            </a:r>
            <a:endParaRPr lang="el-GR" dirty="0"/>
          </a:p>
        </p:txBody>
      </p:sp>
      <p:sp>
        <p:nvSpPr>
          <p:cNvPr id="44" name="TextBox 43"/>
          <p:cNvSpPr txBox="1"/>
          <p:nvPr/>
        </p:nvSpPr>
        <p:spPr>
          <a:xfrm>
            <a:off x="1287235" y="3971111"/>
            <a:ext cx="1240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1</a:t>
            </a:r>
            <a:endParaRPr lang="el-GR" dirty="0"/>
          </a:p>
        </p:txBody>
      </p:sp>
      <p:sp>
        <p:nvSpPr>
          <p:cNvPr id="45" name="TextBox 44"/>
          <p:cNvSpPr txBox="1"/>
          <p:nvPr/>
        </p:nvSpPr>
        <p:spPr>
          <a:xfrm>
            <a:off x="1287235" y="5799909"/>
            <a:ext cx="1240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2</a:t>
            </a:r>
            <a:endParaRPr lang="el-GR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5869577" y="1690688"/>
          <a:ext cx="5366655" cy="1571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2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7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79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8828">
                <a:tc>
                  <a:txBody>
                    <a:bodyPr/>
                    <a:lstStyle/>
                    <a:p>
                      <a:pPr algn="l" fontAlgn="b"/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GeneA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GeneB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Library size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1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7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2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6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14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1 (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0.3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0.7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2 (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8244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average expression in RNA-</a:t>
            </a:r>
            <a:r>
              <a:rPr lang="en-US" dirty="0" err="1"/>
              <a:t>seq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20239"/>
                <a:ext cx="10515600" cy="152128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… and by the length of the gene</a:t>
                </a:r>
              </a:p>
              <a:p>
                <a:pPr marL="0" indent="0">
                  <a:buNone/>
                </a:pPr>
                <a:r>
                  <a:rPr lang="en-US" dirty="0"/>
                  <a:t>.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PKM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𝐹𝑟𝑎𝑔𝑚𝑒𝑛𝑡𝑠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∙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𝐿𝑒𝑛𝑔𝑡h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𝐿𝑖𝑏𝑟𝑎𝑟𝑦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20239"/>
                <a:ext cx="10515600" cy="1521286"/>
              </a:xfrm>
              <a:blipFill rotWithShape="0">
                <a:blip r:embed="rId2"/>
                <a:stretch>
                  <a:fillRect l="-1217" t="-640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761705" y="4184469"/>
            <a:ext cx="8252460" cy="60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Rectangle 5"/>
          <p:cNvSpPr/>
          <p:nvPr/>
        </p:nvSpPr>
        <p:spPr>
          <a:xfrm flipV="1">
            <a:off x="3691345" y="3818712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3554185" y="4108270"/>
            <a:ext cx="1744980" cy="2286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6266905" y="4108270"/>
            <a:ext cx="368808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Rectangle 8"/>
          <p:cNvSpPr/>
          <p:nvPr/>
        </p:nvSpPr>
        <p:spPr>
          <a:xfrm flipV="1">
            <a:off x="3554185" y="3971110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ectangle 9"/>
          <p:cNvSpPr/>
          <p:nvPr/>
        </p:nvSpPr>
        <p:spPr>
          <a:xfrm flipV="1">
            <a:off x="4312375" y="3971110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Rectangle 10"/>
          <p:cNvSpPr/>
          <p:nvPr/>
        </p:nvSpPr>
        <p:spPr>
          <a:xfrm flipV="1">
            <a:off x="6407875" y="3841571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Rectangle 11"/>
          <p:cNvSpPr/>
          <p:nvPr/>
        </p:nvSpPr>
        <p:spPr>
          <a:xfrm flipV="1">
            <a:off x="627071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/>
          <p:cNvSpPr/>
          <p:nvPr/>
        </p:nvSpPr>
        <p:spPr>
          <a:xfrm flipV="1">
            <a:off x="702890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Rectangle 13"/>
          <p:cNvSpPr/>
          <p:nvPr/>
        </p:nvSpPr>
        <p:spPr>
          <a:xfrm flipV="1">
            <a:off x="7874725" y="3841571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Rectangle 14"/>
          <p:cNvSpPr/>
          <p:nvPr/>
        </p:nvSpPr>
        <p:spPr>
          <a:xfrm flipV="1">
            <a:off x="773756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Rectangle 15"/>
          <p:cNvSpPr/>
          <p:nvPr/>
        </p:nvSpPr>
        <p:spPr>
          <a:xfrm flipV="1">
            <a:off x="8495755" y="399396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Rectangle 16"/>
          <p:cNvSpPr/>
          <p:nvPr/>
        </p:nvSpPr>
        <p:spPr>
          <a:xfrm flipV="1">
            <a:off x="9253945" y="3990160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Rectangle 17"/>
          <p:cNvSpPr/>
          <p:nvPr/>
        </p:nvSpPr>
        <p:spPr>
          <a:xfrm>
            <a:off x="2761705" y="6013268"/>
            <a:ext cx="8252460" cy="60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Rectangle 18"/>
          <p:cNvSpPr/>
          <p:nvPr/>
        </p:nvSpPr>
        <p:spPr>
          <a:xfrm flipV="1">
            <a:off x="3691345" y="5647511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Rectangle 19"/>
          <p:cNvSpPr/>
          <p:nvPr/>
        </p:nvSpPr>
        <p:spPr>
          <a:xfrm>
            <a:off x="3554185" y="5937069"/>
            <a:ext cx="1744980" cy="2286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Rectangle 20"/>
          <p:cNvSpPr/>
          <p:nvPr/>
        </p:nvSpPr>
        <p:spPr>
          <a:xfrm>
            <a:off x="6266905" y="5937069"/>
            <a:ext cx="3688080" cy="228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Rectangle 21"/>
          <p:cNvSpPr/>
          <p:nvPr/>
        </p:nvSpPr>
        <p:spPr>
          <a:xfrm flipV="1">
            <a:off x="3554185" y="579990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Rectangle 22"/>
          <p:cNvSpPr/>
          <p:nvPr/>
        </p:nvSpPr>
        <p:spPr>
          <a:xfrm flipV="1">
            <a:off x="4312375" y="579990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4" name="Rectangle 23"/>
          <p:cNvSpPr/>
          <p:nvPr/>
        </p:nvSpPr>
        <p:spPr>
          <a:xfrm flipV="1">
            <a:off x="6407875" y="5670370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5" name="Rectangle 24"/>
          <p:cNvSpPr/>
          <p:nvPr/>
        </p:nvSpPr>
        <p:spPr>
          <a:xfrm flipV="1">
            <a:off x="627071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6" name="Rectangle 25"/>
          <p:cNvSpPr/>
          <p:nvPr/>
        </p:nvSpPr>
        <p:spPr>
          <a:xfrm flipV="1">
            <a:off x="702890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Rectangle 26"/>
          <p:cNvSpPr/>
          <p:nvPr/>
        </p:nvSpPr>
        <p:spPr>
          <a:xfrm flipV="1">
            <a:off x="7874725" y="5670370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Rectangle 27"/>
          <p:cNvSpPr/>
          <p:nvPr/>
        </p:nvSpPr>
        <p:spPr>
          <a:xfrm flipV="1">
            <a:off x="773756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Rectangle 28"/>
          <p:cNvSpPr/>
          <p:nvPr/>
        </p:nvSpPr>
        <p:spPr>
          <a:xfrm flipV="1">
            <a:off x="8495755" y="5822768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0" name="Rectangle 29"/>
          <p:cNvSpPr/>
          <p:nvPr/>
        </p:nvSpPr>
        <p:spPr>
          <a:xfrm flipV="1">
            <a:off x="9253945" y="581895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1" name="Rectangle 30"/>
          <p:cNvSpPr/>
          <p:nvPr/>
        </p:nvSpPr>
        <p:spPr>
          <a:xfrm flipV="1">
            <a:off x="4495255" y="5647511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2" name="Rectangle 31"/>
          <p:cNvSpPr/>
          <p:nvPr/>
        </p:nvSpPr>
        <p:spPr>
          <a:xfrm flipV="1">
            <a:off x="3885655" y="551796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Rectangle 32"/>
          <p:cNvSpPr/>
          <p:nvPr/>
        </p:nvSpPr>
        <p:spPr>
          <a:xfrm flipV="1">
            <a:off x="4643845" y="5517969"/>
            <a:ext cx="662940" cy="45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Rectangle 33"/>
          <p:cNvSpPr/>
          <p:nvPr/>
        </p:nvSpPr>
        <p:spPr>
          <a:xfrm flipV="1">
            <a:off x="7114630" y="568179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Rectangle 34"/>
          <p:cNvSpPr/>
          <p:nvPr/>
        </p:nvSpPr>
        <p:spPr>
          <a:xfrm flipV="1">
            <a:off x="8581480" y="5681799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Rectangle 35"/>
          <p:cNvSpPr/>
          <p:nvPr/>
        </p:nvSpPr>
        <p:spPr>
          <a:xfrm flipV="1">
            <a:off x="645359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7" name="Rectangle 36"/>
          <p:cNvSpPr/>
          <p:nvPr/>
        </p:nvSpPr>
        <p:spPr>
          <a:xfrm flipV="1">
            <a:off x="721178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8" name="Rectangle 37"/>
          <p:cNvSpPr/>
          <p:nvPr/>
        </p:nvSpPr>
        <p:spPr>
          <a:xfrm flipV="1">
            <a:off x="792044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9" name="Rectangle 38"/>
          <p:cNvSpPr/>
          <p:nvPr/>
        </p:nvSpPr>
        <p:spPr>
          <a:xfrm flipV="1">
            <a:off x="8678635" y="5517972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Rectangle 39"/>
          <p:cNvSpPr/>
          <p:nvPr/>
        </p:nvSpPr>
        <p:spPr>
          <a:xfrm flipV="1">
            <a:off x="9436825" y="5514163"/>
            <a:ext cx="66294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2" name="TextBox 41"/>
          <p:cNvSpPr txBox="1"/>
          <p:nvPr/>
        </p:nvSpPr>
        <p:spPr>
          <a:xfrm>
            <a:off x="3457303" y="6226629"/>
            <a:ext cx="1849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 A: 2000 bps</a:t>
            </a:r>
            <a:endParaRPr lang="el-GR" dirty="0"/>
          </a:p>
        </p:txBody>
      </p:sp>
      <p:sp>
        <p:nvSpPr>
          <p:cNvPr id="44" name="TextBox 43"/>
          <p:cNvSpPr txBox="1"/>
          <p:nvPr/>
        </p:nvSpPr>
        <p:spPr>
          <a:xfrm>
            <a:off x="1287235" y="3971111"/>
            <a:ext cx="1240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1</a:t>
            </a:r>
            <a:endParaRPr lang="el-GR" dirty="0"/>
          </a:p>
        </p:txBody>
      </p:sp>
      <p:sp>
        <p:nvSpPr>
          <p:cNvPr id="45" name="TextBox 44"/>
          <p:cNvSpPr txBox="1"/>
          <p:nvPr/>
        </p:nvSpPr>
        <p:spPr>
          <a:xfrm>
            <a:off x="1287235" y="5799909"/>
            <a:ext cx="1240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 2</a:t>
            </a:r>
            <a:endParaRPr lang="el-GR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101858"/>
              </p:ext>
            </p:extLst>
          </p:nvPr>
        </p:nvGraphicFramePr>
        <p:xfrm>
          <a:off x="6513512" y="1583192"/>
          <a:ext cx="4330245" cy="1571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0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2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8828">
                <a:tc>
                  <a:txBody>
                    <a:bodyPr/>
                    <a:lstStyle/>
                    <a:p>
                      <a:pPr algn="l" fontAlgn="b"/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GeneA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GeneB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1 (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0.3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0.7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2 (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adj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1 (FPKM)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150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155.6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82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2 (FPKM)</a:t>
                      </a:r>
                      <a:endParaRPr lang="el-G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155.6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7" name="TextBox 46"/>
          <p:cNvSpPr txBox="1"/>
          <p:nvPr/>
        </p:nvSpPr>
        <p:spPr>
          <a:xfrm>
            <a:off x="7028905" y="6219009"/>
            <a:ext cx="1849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 A: 4500 bps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3698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7487</TotalTime>
  <Words>653</Words>
  <Application>Microsoft Office PowerPoint</Application>
  <PresentationFormat>Widescreen</PresentationFormat>
  <Paragraphs>120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Swis721 BlkCn BT</vt:lpstr>
      <vt:lpstr>Office Theme</vt:lpstr>
      <vt:lpstr>RNA-seq analysis in R</vt:lpstr>
      <vt:lpstr>A (summary) description of the NGS processes</vt:lpstr>
      <vt:lpstr>Clonal Amplification – Solid Phase Amplification</vt:lpstr>
      <vt:lpstr>Cyclic Reversible Termination</vt:lpstr>
      <vt:lpstr>Paired ended vs Single Read</vt:lpstr>
      <vt:lpstr>FASTQ files</vt:lpstr>
      <vt:lpstr>Overview of pipeline for RNA-seq </vt:lpstr>
      <vt:lpstr>Estimating expression in RNA-seq</vt:lpstr>
      <vt:lpstr>Estimating average expression in RNA-seq</vt:lpstr>
      <vt:lpstr>Example of data after quantification</vt:lpstr>
      <vt:lpstr>Distribution of RNA-seq data</vt:lpstr>
      <vt:lpstr>Differential expression in RNA-seq</vt:lpstr>
      <vt:lpstr>Modelling  RNA-seq with Negative Binomial (NB) distribution</vt:lpstr>
      <vt:lpstr>Implications of the NB model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 density-based analysis of T-cell signaling in single cell data</dc:title>
  <dc:creator>George Papoutsoglou</dc:creator>
  <cp:lastModifiedBy>Vincenzo Lagani</cp:lastModifiedBy>
  <cp:revision>301</cp:revision>
  <dcterms:created xsi:type="dcterms:W3CDTF">2016-02-09T20:24:39Z</dcterms:created>
  <dcterms:modified xsi:type="dcterms:W3CDTF">2017-05-25T08:24:25Z</dcterms:modified>
</cp:coreProperties>
</file>